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2"/>
  </p:sldMasterIdLst>
  <p:notesMasterIdLst>
    <p:notesMasterId r:id="rId19"/>
  </p:notesMasterIdLst>
  <p:sldIdLst>
    <p:sldId id="288" r:id="rId3"/>
    <p:sldId id="284" r:id="rId4"/>
    <p:sldId id="296" r:id="rId5"/>
    <p:sldId id="297" r:id="rId6"/>
    <p:sldId id="298" r:id="rId7"/>
    <p:sldId id="299" r:id="rId8"/>
    <p:sldId id="304" r:id="rId9"/>
    <p:sldId id="317" r:id="rId10"/>
    <p:sldId id="293" r:id="rId11"/>
    <p:sldId id="316" r:id="rId12"/>
    <p:sldId id="294" r:id="rId13"/>
    <p:sldId id="318" r:id="rId14"/>
    <p:sldId id="300" r:id="rId15"/>
    <p:sldId id="301" r:id="rId16"/>
    <p:sldId id="303" r:id="rId17"/>
    <p:sldId id="302" r:id="rId18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8A00"/>
    <a:srgbClr val="BCCE00"/>
    <a:srgbClr val="0B6500"/>
    <a:srgbClr val="FBFBFB"/>
    <a:srgbClr val="22374C"/>
    <a:srgbClr val="FFB8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684" y="-402"/>
      </p:cViewPr>
      <p:guideLst>
        <p:guide orient="horz" pos="2160"/>
        <p:guide pos="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BB3CA-3609-4056-9B23-4049BCB39C60}" type="datetimeFigureOut">
              <a:rPr lang="zh-CN" altLang="en-US" smtClean="0"/>
              <a:t>2024/1/26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5CCEA-3F45-46FD-873C-10FB1242F4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242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E017A-2E77-4D71-B22E-7FEC5E087DEF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E017A-2E77-4D71-B22E-7FEC5E087DEF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E017A-2E77-4D71-B22E-7FEC5E087DEF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E017A-2E77-4D71-B22E-7FEC5E087DEF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E017A-2E77-4D71-B22E-7FEC5E087DEF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E017A-2E77-4D71-B22E-7FEC5E087DEF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E017A-2E77-4D71-B22E-7FEC5E087DEF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E017A-2E77-4D71-B22E-7FEC5E087DEF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5CCEA-3F45-46FD-873C-10FB1242F407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1079500" y="2006600"/>
            <a:ext cx="2921000" cy="2026812"/>
          </a:xfrm>
          <a:custGeom>
            <a:avLst/>
            <a:gdLst>
              <a:gd name="connsiteX0" fmla="*/ 0 w 2921000"/>
              <a:gd name="connsiteY0" fmla="*/ 0 h 2026812"/>
              <a:gd name="connsiteX1" fmla="*/ 2921000 w 2921000"/>
              <a:gd name="connsiteY1" fmla="*/ 0 h 2026812"/>
              <a:gd name="connsiteX2" fmla="*/ 2921000 w 2921000"/>
              <a:gd name="connsiteY2" fmla="*/ 2026812 h 2026812"/>
              <a:gd name="connsiteX3" fmla="*/ 0 w 2921000"/>
              <a:gd name="connsiteY3" fmla="*/ 2026812 h 202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1000" h="2026812">
                <a:moveTo>
                  <a:pt x="0" y="0"/>
                </a:moveTo>
                <a:lnTo>
                  <a:pt x="2921000" y="0"/>
                </a:lnTo>
                <a:lnTo>
                  <a:pt x="2921000" y="2026812"/>
                </a:lnTo>
                <a:lnTo>
                  <a:pt x="0" y="202681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4635500" y="2006600"/>
            <a:ext cx="2921000" cy="2026812"/>
          </a:xfrm>
          <a:custGeom>
            <a:avLst/>
            <a:gdLst>
              <a:gd name="connsiteX0" fmla="*/ 0 w 2921000"/>
              <a:gd name="connsiteY0" fmla="*/ 0 h 2026812"/>
              <a:gd name="connsiteX1" fmla="*/ 2921000 w 2921000"/>
              <a:gd name="connsiteY1" fmla="*/ 0 h 2026812"/>
              <a:gd name="connsiteX2" fmla="*/ 2921000 w 2921000"/>
              <a:gd name="connsiteY2" fmla="*/ 2026812 h 2026812"/>
              <a:gd name="connsiteX3" fmla="*/ 0 w 2921000"/>
              <a:gd name="connsiteY3" fmla="*/ 2026812 h 202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1000" h="2026812">
                <a:moveTo>
                  <a:pt x="0" y="0"/>
                </a:moveTo>
                <a:lnTo>
                  <a:pt x="2921000" y="0"/>
                </a:lnTo>
                <a:lnTo>
                  <a:pt x="2921000" y="2026812"/>
                </a:lnTo>
                <a:lnTo>
                  <a:pt x="0" y="202681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8191500" y="2006600"/>
            <a:ext cx="2921000" cy="2026812"/>
          </a:xfrm>
          <a:custGeom>
            <a:avLst/>
            <a:gdLst>
              <a:gd name="connsiteX0" fmla="*/ 0 w 2921000"/>
              <a:gd name="connsiteY0" fmla="*/ 0 h 2026812"/>
              <a:gd name="connsiteX1" fmla="*/ 2921000 w 2921000"/>
              <a:gd name="connsiteY1" fmla="*/ 0 h 2026812"/>
              <a:gd name="connsiteX2" fmla="*/ 2921000 w 2921000"/>
              <a:gd name="connsiteY2" fmla="*/ 2026812 h 2026812"/>
              <a:gd name="connsiteX3" fmla="*/ 0 w 2921000"/>
              <a:gd name="connsiteY3" fmla="*/ 2026812 h 202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1000" h="2026812">
                <a:moveTo>
                  <a:pt x="0" y="0"/>
                </a:moveTo>
                <a:lnTo>
                  <a:pt x="2921000" y="0"/>
                </a:lnTo>
                <a:lnTo>
                  <a:pt x="2921000" y="2026812"/>
                </a:lnTo>
                <a:lnTo>
                  <a:pt x="0" y="202681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图片占位符 14"/>
          <p:cNvSpPr>
            <a:spLocks noGrp="1"/>
          </p:cNvSpPr>
          <p:nvPr>
            <p:ph type="pic" sz="quarter" idx="10"/>
          </p:nvPr>
        </p:nvSpPr>
        <p:spPr>
          <a:xfrm>
            <a:off x="3591181" y="1943782"/>
            <a:ext cx="2509246" cy="1938224"/>
          </a:xfrm>
          <a:custGeom>
            <a:avLst/>
            <a:gdLst>
              <a:gd name="connsiteX0" fmla="*/ 0 w 2509246"/>
              <a:gd name="connsiteY0" fmla="*/ 0 h 1938224"/>
              <a:gd name="connsiteX1" fmla="*/ 2509246 w 2509246"/>
              <a:gd name="connsiteY1" fmla="*/ 0 h 1938224"/>
              <a:gd name="connsiteX2" fmla="*/ 2509246 w 2509246"/>
              <a:gd name="connsiteY2" fmla="*/ 1938224 h 1938224"/>
              <a:gd name="connsiteX3" fmla="*/ 0 w 2509246"/>
              <a:gd name="connsiteY3" fmla="*/ 1938224 h 193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9246" h="1938224">
                <a:moveTo>
                  <a:pt x="0" y="0"/>
                </a:moveTo>
                <a:lnTo>
                  <a:pt x="2509246" y="0"/>
                </a:lnTo>
                <a:lnTo>
                  <a:pt x="2509246" y="1938224"/>
                </a:lnTo>
                <a:lnTo>
                  <a:pt x="0" y="19382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1"/>
          </p:nvPr>
        </p:nvSpPr>
        <p:spPr>
          <a:xfrm>
            <a:off x="6091576" y="1943782"/>
            <a:ext cx="2509246" cy="1938224"/>
          </a:xfrm>
          <a:custGeom>
            <a:avLst/>
            <a:gdLst>
              <a:gd name="connsiteX0" fmla="*/ 0 w 2509246"/>
              <a:gd name="connsiteY0" fmla="*/ 0 h 1938224"/>
              <a:gd name="connsiteX1" fmla="*/ 2509246 w 2509246"/>
              <a:gd name="connsiteY1" fmla="*/ 0 h 1938224"/>
              <a:gd name="connsiteX2" fmla="*/ 2509246 w 2509246"/>
              <a:gd name="connsiteY2" fmla="*/ 1938224 h 1938224"/>
              <a:gd name="connsiteX3" fmla="*/ 0 w 2509246"/>
              <a:gd name="connsiteY3" fmla="*/ 1938224 h 193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9246" h="1938224">
                <a:moveTo>
                  <a:pt x="0" y="0"/>
                </a:moveTo>
                <a:lnTo>
                  <a:pt x="2509246" y="0"/>
                </a:lnTo>
                <a:lnTo>
                  <a:pt x="2509246" y="1938224"/>
                </a:lnTo>
                <a:lnTo>
                  <a:pt x="0" y="19382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8" name="图片占位符 17"/>
          <p:cNvSpPr>
            <a:spLocks noGrp="1"/>
          </p:cNvSpPr>
          <p:nvPr>
            <p:ph type="pic" sz="quarter" idx="12"/>
          </p:nvPr>
        </p:nvSpPr>
        <p:spPr>
          <a:xfrm>
            <a:off x="8594184" y="3882006"/>
            <a:ext cx="2509246" cy="1938224"/>
          </a:xfrm>
          <a:custGeom>
            <a:avLst/>
            <a:gdLst>
              <a:gd name="connsiteX0" fmla="*/ 0 w 2509246"/>
              <a:gd name="connsiteY0" fmla="*/ 0 h 1938224"/>
              <a:gd name="connsiteX1" fmla="*/ 2509246 w 2509246"/>
              <a:gd name="connsiteY1" fmla="*/ 0 h 1938224"/>
              <a:gd name="connsiteX2" fmla="*/ 2509246 w 2509246"/>
              <a:gd name="connsiteY2" fmla="*/ 1938224 h 1938224"/>
              <a:gd name="connsiteX3" fmla="*/ 0 w 2509246"/>
              <a:gd name="connsiteY3" fmla="*/ 1938224 h 193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9246" h="1938224">
                <a:moveTo>
                  <a:pt x="0" y="0"/>
                </a:moveTo>
                <a:lnTo>
                  <a:pt x="2509246" y="0"/>
                </a:lnTo>
                <a:lnTo>
                  <a:pt x="2509246" y="1938224"/>
                </a:lnTo>
                <a:lnTo>
                  <a:pt x="0" y="19382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7" name="图片占位符 16"/>
          <p:cNvSpPr>
            <a:spLocks noGrp="1"/>
          </p:cNvSpPr>
          <p:nvPr>
            <p:ph type="pic" sz="quarter" idx="13"/>
          </p:nvPr>
        </p:nvSpPr>
        <p:spPr>
          <a:xfrm>
            <a:off x="3591181" y="3882006"/>
            <a:ext cx="2509246" cy="1938224"/>
          </a:xfrm>
          <a:custGeom>
            <a:avLst/>
            <a:gdLst>
              <a:gd name="connsiteX0" fmla="*/ 0 w 2509246"/>
              <a:gd name="connsiteY0" fmla="*/ 0 h 1938224"/>
              <a:gd name="connsiteX1" fmla="*/ 2509246 w 2509246"/>
              <a:gd name="connsiteY1" fmla="*/ 0 h 1938224"/>
              <a:gd name="connsiteX2" fmla="*/ 2509246 w 2509246"/>
              <a:gd name="connsiteY2" fmla="*/ 1938224 h 1938224"/>
              <a:gd name="connsiteX3" fmla="*/ 0 w 2509246"/>
              <a:gd name="connsiteY3" fmla="*/ 1938224 h 193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9246" h="1938224">
                <a:moveTo>
                  <a:pt x="0" y="0"/>
                </a:moveTo>
                <a:lnTo>
                  <a:pt x="2509246" y="0"/>
                </a:lnTo>
                <a:lnTo>
                  <a:pt x="2509246" y="1938224"/>
                </a:lnTo>
                <a:lnTo>
                  <a:pt x="0" y="19382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4"/>
          </p:nvPr>
        </p:nvSpPr>
        <p:spPr>
          <a:xfrm>
            <a:off x="1088574" y="3882006"/>
            <a:ext cx="2509246" cy="1938224"/>
          </a:xfrm>
          <a:custGeom>
            <a:avLst/>
            <a:gdLst>
              <a:gd name="connsiteX0" fmla="*/ 0 w 2509246"/>
              <a:gd name="connsiteY0" fmla="*/ 0 h 1938224"/>
              <a:gd name="connsiteX1" fmla="*/ 2509246 w 2509246"/>
              <a:gd name="connsiteY1" fmla="*/ 0 h 1938224"/>
              <a:gd name="connsiteX2" fmla="*/ 2509246 w 2509246"/>
              <a:gd name="connsiteY2" fmla="*/ 1938224 h 1938224"/>
              <a:gd name="connsiteX3" fmla="*/ 0 w 2509246"/>
              <a:gd name="connsiteY3" fmla="*/ 1938224 h 193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9246" h="1938224">
                <a:moveTo>
                  <a:pt x="0" y="0"/>
                </a:moveTo>
                <a:lnTo>
                  <a:pt x="2509246" y="0"/>
                </a:lnTo>
                <a:lnTo>
                  <a:pt x="2509246" y="1938224"/>
                </a:lnTo>
                <a:lnTo>
                  <a:pt x="0" y="19382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07505" y="65774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http://www.1ppt.com/moban/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endParaRPr lang="en-US" altLang="zh-CN" sz="100" dirty="0" smtClean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2024/1/26 Friday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2024/1/26 Friday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 cstate="screen"/>
          <a:srcRect l="2703" b="347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300605" y="2553335"/>
            <a:ext cx="73704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/>
              <a:t>野</a:t>
            </a:r>
            <a:r>
              <a:rPr lang="en-US" altLang="zh-CN" sz="5400" dirty="0"/>
              <a:t> </a:t>
            </a:r>
            <a:r>
              <a:rPr lang="zh-CN" altLang="en-US" sz="5400" dirty="0"/>
              <a:t>外</a:t>
            </a:r>
            <a:r>
              <a:rPr lang="en-US" altLang="zh-CN" sz="5400" dirty="0"/>
              <a:t> </a:t>
            </a:r>
            <a:r>
              <a:rPr lang="zh-CN" altLang="en-US" sz="5400" dirty="0"/>
              <a:t>生</a:t>
            </a:r>
            <a:r>
              <a:rPr lang="en-US" altLang="zh-CN" sz="5400" dirty="0"/>
              <a:t> </a:t>
            </a:r>
            <a:r>
              <a:rPr lang="zh-CN" altLang="en-US" sz="5400" dirty="0"/>
              <a:t>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701030" y="319405"/>
            <a:ext cx="1969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寻找水源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584200" y="841375"/>
            <a:ext cx="11064875" cy="55251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71562" y="993775"/>
            <a:ext cx="100901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latin typeface="+mn-ea"/>
              </a:rPr>
              <a:t>3．寻找地下水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在野外</a:t>
            </a:r>
            <a:r>
              <a:rPr lang="en-US" altLang="zh-CN" sz="2000" dirty="0">
                <a:latin typeface="+mn-ea"/>
              </a:rPr>
              <a:t>，可以根据野生植物的种类、</a:t>
            </a:r>
            <a:r>
              <a:rPr lang="en-US" altLang="zh-CN" sz="2000" dirty="0" smtClean="0">
                <a:latin typeface="+mn-ea"/>
              </a:rPr>
              <a:t>生长的数量和分布范围及动物出没活动规律等寻找地下浅层水源</a:t>
            </a:r>
            <a:r>
              <a:rPr lang="en-US" altLang="zh-CN" sz="2000" dirty="0">
                <a:latin typeface="+mn-ea"/>
              </a:rPr>
              <a:t>。一般植物茂盛、动物经常出现的地方，</a:t>
            </a:r>
            <a:r>
              <a:rPr lang="en-US" altLang="zh-CN" sz="2000" dirty="0" smtClean="0">
                <a:latin typeface="+mn-ea"/>
              </a:rPr>
              <a:t>是容易找到浅表层水源的</a:t>
            </a:r>
            <a:r>
              <a:rPr lang="en-US" altLang="zh-CN" sz="2000" dirty="0">
                <a:latin typeface="+mn-ea"/>
              </a:rPr>
              <a:t>。茂盛的芦苇指示地下水位于地表下1米左右；而在喜湿的金戴戴、</a:t>
            </a:r>
            <a:r>
              <a:rPr lang="en-US" altLang="zh-CN" sz="2000" dirty="0" smtClean="0">
                <a:latin typeface="+mn-ea"/>
              </a:rPr>
              <a:t>马兰花等植物下面0.5米或</a:t>
            </a:r>
            <a:r>
              <a:rPr lang="en-US" altLang="zh-CN" sz="2000" dirty="0">
                <a:latin typeface="+mn-ea"/>
              </a:rPr>
              <a:t>1米左右就能找到水。在南方，雨水充沛，</a:t>
            </a:r>
            <a:r>
              <a:rPr lang="en-US" altLang="zh-CN" sz="2000" dirty="0" smtClean="0">
                <a:latin typeface="+mn-ea"/>
              </a:rPr>
              <a:t>根深叶茂的竹林通常是浅表地下有水的标志</a:t>
            </a:r>
            <a:r>
              <a:rPr lang="en-US" altLang="zh-CN" sz="2000" dirty="0">
                <a:latin typeface="+mn-ea"/>
              </a:rPr>
              <a:t>。另外，蚂蚁、蜗牛、青蛙、蛇等动物喜欢在泥土潮湿的地方做窝栖身</a:t>
            </a:r>
            <a:r>
              <a:rPr lang="en-US" altLang="zh-CN" sz="2000" dirty="0" smtClean="0">
                <a:latin typeface="+mn-ea"/>
              </a:rPr>
              <a:t>，在这些地方向下深挖通常可以找到水</a:t>
            </a:r>
            <a:r>
              <a:rPr lang="en-US" altLang="zh-CN" sz="2000" dirty="0">
                <a:latin typeface="+mn-ea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+mn-ea"/>
              </a:rPr>
              <a:t>4．采集地表水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</a:t>
            </a:r>
            <a:r>
              <a:rPr lang="en-US" altLang="zh-CN" sz="2000" dirty="0" err="1" smtClean="0">
                <a:latin typeface="+mn-ea"/>
              </a:rPr>
              <a:t>当你找不到其他可饮用的水的情况下</a:t>
            </a:r>
            <a:r>
              <a:rPr lang="zh-CN" altLang="en-US" sz="2000" dirty="0" smtClean="0">
                <a:latin typeface="+mn-ea"/>
              </a:rPr>
              <a:t>，</a:t>
            </a:r>
            <a:r>
              <a:rPr lang="en-US" altLang="zh-CN" sz="2000" dirty="0" err="1" smtClean="0">
                <a:latin typeface="+mn-ea"/>
              </a:rPr>
              <a:t>可以在清晨采集植物枝叶上的露珠</a:t>
            </a:r>
            <a:r>
              <a:rPr lang="en-US" altLang="zh-CN" sz="2000" dirty="0" err="1">
                <a:latin typeface="+mn-ea"/>
              </a:rPr>
              <a:t>。方法</a:t>
            </a:r>
            <a:r>
              <a:rPr lang="en-US" altLang="zh-CN" sz="2000" dirty="0">
                <a:latin typeface="+mn-ea"/>
              </a:rPr>
              <a:t>： </a:t>
            </a:r>
            <a:r>
              <a:rPr lang="en-US" altLang="zh-CN" sz="2000" dirty="0" err="1">
                <a:latin typeface="+mn-ea"/>
              </a:rPr>
              <a:t>将塑料布或雨布铺在草丛下面，摇晃草使露水一滴滴落下来，积少成多，可解干渴之急</a:t>
            </a:r>
            <a:r>
              <a:rPr lang="en-US" altLang="zh-CN" sz="2000" dirty="0">
                <a:latin typeface="+mn-ea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 flipH="1">
            <a:off x="6628380" y="0"/>
            <a:ext cx="5563619" cy="10414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6" cstate="screen"/>
          <a:srcRect/>
          <a:stretch>
            <a:fillRect/>
          </a:stretch>
        </p:blipFill>
        <p:spPr>
          <a:xfrm flipH="1">
            <a:off x="0" y="6389412"/>
            <a:ext cx="3244430" cy="4685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36295" y="1041400"/>
            <a:ext cx="2110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鉴别水质</a:t>
            </a:r>
          </a:p>
        </p:txBody>
      </p:sp>
      <p:sp>
        <p:nvSpPr>
          <p:cNvPr id="11" name="圆角矩形 10"/>
          <p:cNvSpPr/>
          <p:nvPr>
            <p:custDataLst>
              <p:tags r:id="rId1"/>
            </p:custDataLst>
          </p:nvPr>
        </p:nvSpPr>
        <p:spPr>
          <a:xfrm>
            <a:off x="836295" y="1802130"/>
            <a:ext cx="10687685" cy="31115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1188085" y="2291715"/>
            <a:ext cx="10090150" cy="1781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/>
              <a:t>       </a:t>
            </a:r>
            <a:r>
              <a:rPr lang="en-US" altLang="zh-CN" sz="2400" dirty="0" err="1">
                <a:latin typeface="+mn-ea"/>
              </a:rPr>
              <a:t>找到水源后，通常要鉴别水质，除了专门的鉴别仪器外，可以采取"看、闻、尝、试</a:t>
            </a:r>
            <a:r>
              <a:rPr lang="en-US" altLang="zh-CN" sz="2400" dirty="0">
                <a:latin typeface="+mn-ea"/>
              </a:rPr>
              <a:t>" </a:t>
            </a:r>
            <a:r>
              <a:rPr lang="en-US" altLang="zh-CN" sz="2400" dirty="0" err="1">
                <a:latin typeface="+mn-ea"/>
              </a:rPr>
              <a:t>的方法来鉴别。最后以唾液吐于水中，扩散者为活水，可饮用，不动者为死水，不可饮用</a:t>
            </a:r>
            <a:r>
              <a:rPr lang="en-US" altLang="zh-CN" sz="2400" dirty="0">
                <a:latin typeface="+mn-ea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flipH="1">
            <a:off x="0" y="6389412"/>
            <a:ext cx="3244430" cy="4685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900295" y="520700"/>
            <a:ext cx="2110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野外救生</a:t>
            </a:r>
          </a:p>
        </p:txBody>
      </p:sp>
      <p:sp>
        <p:nvSpPr>
          <p:cNvPr id="11" name="圆角矩形 10"/>
          <p:cNvSpPr/>
          <p:nvPr>
            <p:custDataLst>
              <p:tags r:id="rId1"/>
            </p:custDataLst>
          </p:nvPr>
        </p:nvSpPr>
        <p:spPr>
          <a:xfrm>
            <a:off x="836295" y="1802130"/>
            <a:ext cx="10687685" cy="437007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 smtClean="0"/>
              <a:t>       当</a:t>
            </a:r>
            <a:r>
              <a:rPr lang="zh-CN" altLang="en-US" dirty="0"/>
              <a:t>遇险者判定不会有人来营救,或者知道自己的确切方位并带有一定的装备，有把握到达安全地域时,可以离开现场自力救生。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/>
              <a:t>       1.临行前需做好充分准备  首先要明确到达的目的地,在地图上标出前进路线;其次是清理所带物资装备，除火柴、打火机、指北针、急救包、口粮、水壶、各种信号联络器材等必须携带外，携带的总质量不宜超过15千克。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/>
              <a:t>       2.用指北针确定方位,根据明显的地标前进  在出发时和行进中应标出自己的前进方向,以备有人前来营救时作为寻找线索，并在图上做出行程记录。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/>
              <a:t>       3.徒步行走时步伐要稳,不宜过快  如遇恶劣的气候或不便通行的地段(如沼泽、泥潭、密林、深谷、悬崖、江河等)时,应等天气转好后再走或绕行、利用就便器材通过。</a:t>
            </a:r>
          </a:p>
        </p:txBody>
      </p:sp>
      <p:sp>
        <p:nvSpPr>
          <p:cNvPr id="3" name="矩形 2"/>
          <p:cNvSpPr/>
          <p:nvPr/>
        </p:nvSpPr>
        <p:spPr>
          <a:xfrm>
            <a:off x="1173202" y="1161534"/>
            <a:ext cx="15953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/>
              <a:t>自力救生</a:t>
            </a:r>
          </a:p>
        </p:txBody>
      </p:sp>
    </p:spTree>
    <p:extLst>
      <p:ext uri="{BB962C8B-B14F-4D97-AF65-F5344CB8AC3E}">
        <p14:creationId xmlns:p14="http://schemas.microsoft.com/office/powerpoint/2010/main" val="333902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6295" y="161290"/>
            <a:ext cx="18046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弃船救生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836295" y="787400"/>
            <a:ext cx="10812780" cy="365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188085" y="1030605"/>
            <a:ext cx="1009015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     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  </a:t>
            </a:r>
            <a:r>
              <a:rPr sz="2400" dirty="0" smtClean="0">
                <a:latin typeface="+mn-ea"/>
              </a:rPr>
              <a:t>乘船在水上突然发生严重事故</a:t>
            </a:r>
            <a:r>
              <a:rPr sz="2400" dirty="0">
                <a:latin typeface="+mn-ea"/>
              </a:rPr>
              <a:t>,在无法使船舶免于沉没或毁灭时,只能弃船逃生。</a:t>
            </a:r>
            <a:r>
              <a:rPr sz="2400" dirty="0" smtClean="0">
                <a:latin typeface="+mn-ea"/>
              </a:rPr>
              <a:t>撤离舱室前</a:t>
            </a:r>
            <a:r>
              <a:rPr sz="2400" dirty="0">
                <a:latin typeface="+mn-ea"/>
              </a:rPr>
              <a:t>,应尽可能多地穿衣服</a:t>
            </a:r>
            <a:r>
              <a:rPr sz="2400" dirty="0" smtClean="0">
                <a:latin typeface="+mn-ea"/>
              </a:rPr>
              <a:t>,穿戴妥当后再穿救生衣</a:t>
            </a:r>
            <a:r>
              <a:rPr sz="2400" dirty="0">
                <a:latin typeface="+mn-ea"/>
              </a:rPr>
              <a:t>。如时间允许还应带些淡水、食物</a:t>
            </a:r>
            <a:r>
              <a:rPr sz="2400" dirty="0" smtClean="0">
                <a:latin typeface="+mn-ea"/>
              </a:rPr>
              <a:t>。弃船时</a:t>
            </a:r>
            <a:r>
              <a:rPr sz="2400" dirty="0">
                <a:latin typeface="+mn-ea"/>
              </a:rPr>
              <a:t>,如无法直接登上救生艇或救生筏离开大船,只有跳水求生。跳水前,</a:t>
            </a:r>
            <a:r>
              <a:rPr sz="2400" dirty="0" smtClean="0">
                <a:latin typeface="+mn-ea"/>
              </a:rPr>
              <a:t>应尽量选择较低的位置</a:t>
            </a:r>
            <a:r>
              <a:rPr sz="2400" dirty="0">
                <a:latin typeface="+mn-ea"/>
              </a:rPr>
              <a:t>,避开漂浮物,同时跳水姿势要正确。</a:t>
            </a:r>
            <a:r>
              <a:rPr sz="2400" dirty="0" smtClean="0">
                <a:latin typeface="+mn-ea"/>
              </a:rPr>
              <a:t>跳</a:t>
            </a:r>
            <a:r>
              <a:rPr lang="zh-CN" altLang="en-US" sz="2400" dirty="0" smtClean="0">
                <a:latin typeface="+mn-ea"/>
              </a:rPr>
              <a:t>入</a:t>
            </a:r>
            <a:r>
              <a:rPr sz="2400" dirty="0" err="1" smtClean="0">
                <a:latin typeface="+mn-ea"/>
              </a:rPr>
              <a:t>水中后</a:t>
            </a:r>
            <a:r>
              <a:rPr sz="2400" dirty="0" err="1">
                <a:latin typeface="+mn-ea"/>
              </a:rPr>
              <a:t>,要尽快游开,远离大船</a:t>
            </a:r>
            <a:r>
              <a:rPr sz="2400" dirty="0">
                <a:latin typeface="+mn-ea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4684837"/>
            <a:ext cx="12192000" cy="217316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226185" y="554990"/>
            <a:ext cx="305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/>
              <a:t>低温水中救生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1070" y="1022350"/>
            <a:ext cx="10878820" cy="3442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/>
              <a:t> </a:t>
            </a:r>
            <a:r>
              <a:rPr lang="zh-CN" altLang="en-US" sz="2800" dirty="0" smtClean="0"/>
              <a:t>      </a:t>
            </a:r>
            <a:r>
              <a:rPr lang="zh-CN" altLang="en-US" sz="2400" dirty="0" smtClean="0"/>
              <a:t>如果</a:t>
            </a:r>
            <a:r>
              <a:rPr lang="zh-CN" altLang="en-US" sz="2400" dirty="0"/>
              <a:t>在寒冷季节</a:t>
            </a:r>
            <a:r>
              <a:rPr lang="zh-CN" altLang="en-US" sz="2400" dirty="0" smtClean="0"/>
              <a:t>落入水</a:t>
            </a:r>
            <a:r>
              <a:rPr lang="zh-CN" altLang="en-US" sz="2400" dirty="0"/>
              <a:t>中,身体与低温水接触,体热消耗大,体温下降快,容易 使人低温昏迷,失去知觉,肌肉开始僵硬。救生措施是:稳定情绪,寻找附近是否有 救生艇、筏或其他漂浮物体;漂浮在水中不要游动,尽可能地减少体热消耗,除非为 了接近附近的小船、求生伙伴或漂浮物;在水中要采取正确的身体姿势,以保存仅</a:t>
            </a:r>
            <a:r>
              <a:rPr lang="zh-CN" altLang="en-US" sz="2400" dirty="0" smtClean="0"/>
              <a:t>有的</a:t>
            </a:r>
            <a:r>
              <a:rPr lang="zh-CN" altLang="en-US" sz="2400" dirty="0"/>
              <a:t>体热,最大限度地减少身体表面与冷水接触;漂浮在冷水中必须设法保持清醒,</a:t>
            </a:r>
            <a:r>
              <a:rPr lang="zh-CN" altLang="en-US" sz="2400" dirty="0" smtClean="0"/>
              <a:t>不能入睡</a:t>
            </a:r>
            <a:r>
              <a:rPr lang="zh-CN" altLang="en-US" sz="2400" dirty="0"/>
              <a:t>,要振作精神,坚定获救信心。</a:t>
            </a:r>
          </a:p>
        </p:txBody>
      </p:sp>
      <p:sp>
        <p:nvSpPr>
          <p:cNvPr id="5" name="七角星 4"/>
          <p:cNvSpPr/>
          <p:nvPr/>
        </p:nvSpPr>
        <p:spPr>
          <a:xfrm>
            <a:off x="1226185" y="462915"/>
            <a:ext cx="498475" cy="46037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flipH="1">
            <a:off x="6628380" y="0"/>
            <a:ext cx="5563619" cy="10414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flipH="1">
            <a:off x="0" y="6389412"/>
            <a:ext cx="3244430" cy="4685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74370" y="518160"/>
            <a:ext cx="4907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迷失方向后救生</a:t>
            </a:r>
          </a:p>
        </p:txBody>
      </p:sp>
      <p:sp>
        <p:nvSpPr>
          <p:cNvPr id="4" name="矩形 3"/>
          <p:cNvSpPr/>
          <p:nvPr/>
        </p:nvSpPr>
        <p:spPr>
          <a:xfrm>
            <a:off x="417830" y="1060450"/>
            <a:ext cx="11278870" cy="53727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7830" y="1087755"/>
            <a:ext cx="1127887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 dirty="0"/>
              <a:t>  </a:t>
            </a:r>
            <a:r>
              <a:rPr lang="zh-CN" altLang="en-US" sz="2400" dirty="0" smtClean="0"/>
              <a:t>    </a:t>
            </a:r>
            <a:r>
              <a:rPr lang="zh-CN" altLang="en-US" dirty="0" smtClean="0">
                <a:latin typeface="+mn-ea"/>
              </a:rPr>
              <a:t>在</a:t>
            </a:r>
            <a:r>
              <a:rPr lang="zh-CN" altLang="en-US" dirty="0">
                <a:latin typeface="+mn-ea"/>
              </a:rPr>
              <a:t>野外行进中,原来的道路消失了或者没有确定路线,只依赖地形及方位行进, 很容易迷失方向。发现自己迷失方向后,</a:t>
            </a:r>
            <a:r>
              <a:rPr lang="zh-CN" altLang="en-US" dirty="0" smtClean="0">
                <a:latin typeface="+mn-ea"/>
              </a:rPr>
              <a:t>切勿惊慌失措</a:t>
            </a:r>
            <a:r>
              <a:rPr lang="zh-CN" altLang="en-US" dirty="0">
                <a:latin typeface="+mn-ea"/>
              </a:rPr>
              <a:t>,应立即停止前进,想办法</a:t>
            </a:r>
            <a:r>
              <a:rPr lang="zh-CN" altLang="en-US" dirty="0" smtClean="0">
                <a:latin typeface="+mn-ea"/>
              </a:rPr>
              <a:t>按一切</a:t>
            </a:r>
            <a:r>
              <a:rPr lang="zh-CN" altLang="en-US" dirty="0">
                <a:latin typeface="+mn-ea"/>
              </a:rPr>
              <a:t>可能的标志重新定向,然后再寻找道路。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 smtClean="0">
                <a:latin typeface="+mn-ea"/>
              </a:rPr>
              <a:t>       在</a:t>
            </a:r>
            <a:r>
              <a:rPr lang="zh-CN" altLang="en-US" dirty="0">
                <a:latin typeface="+mn-ea"/>
              </a:rPr>
              <a:t>山地迷失方向时,应先登高远望,判断应该往哪儿走。可先爬上附近大的山脊</a:t>
            </a:r>
            <a:r>
              <a:rPr lang="zh-CN" altLang="en-US" dirty="0" smtClean="0">
                <a:latin typeface="+mn-ea"/>
              </a:rPr>
              <a:t>上观察，然后</a:t>
            </a:r>
            <a:r>
              <a:rPr lang="zh-CN" altLang="en-US" dirty="0">
                <a:latin typeface="+mn-ea"/>
              </a:rPr>
              <a:t>决定是继续往上爬,还是向下走。通常应朝地势低的方向走,这样易于碰到水源。在林里迷失方向时,应先估计从能确定方位的地方走出了多远,然后寻找身边便于观看的树干,用刀斧刮皮做环形标记(即把树干周围的皮都刮掉,以便从任何方 </a:t>
            </a:r>
            <a:r>
              <a:rPr lang="zh-CN" altLang="en-US" dirty="0" smtClean="0">
                <a:latin typeface="+mn-ea"/>
              </a:rPr>
              <a:t>向都能</a:t>
            </a:r>
            <a:r>
              <a:rPr lang="zh-CN" altLang="en-US" dirty="0">
                <a:latin typeface="+mn-ea"/>
              </a:rPr>
              <a:t>看到),再根据目己的记忆往回走。如果找不到原来的地点,折回标记处再换一个方向重新试行。 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 smtClean="0">
                <a:latin typeface="+mn-ea"/>
              </a:rPr>
              <a:t>       沙漠</a:t>
            </a:r>
            <a:r>
              <a:rPr lang="zh-CN" altLang="en-US" dirty="0">
                <a:latin typeface="+mn-ea"/>
              </a:rPr>
              <a:t>地区迷失方向时,先寻找辨认道路,尔后根据地上的马、驴、驼的粪便辨认</a:t>
            </a:r>
            <a:r>
              <a:rPr lang="zh-CN" altLang="en-US" dirty="0" smtClean="0">
                <a:latin typeface="+mn-ea"/>
              </a:rPr>
              <a:t>。一般</a:t>
            </a:r>
            <a:r>
              <a:rPr lang="zh-CN" altLang="en-US" dirty="0">
                <a:latin typeface="+mn-ea"/>
              </a:rPr>
              <a:t>成规律者,是人畜走过的路线。如实在无路可走,可以沿着骆驼的足迹行进,</a:t>
            </a:r>
            <a:r>
              <a:rPr lang="zh-CN" altLang="en-US" dirty="0" smtClean="0">
                <a:latin typeface="+mn-ea"/>
              </a:rPr>
              <a:t>在干涸的</a:t>
            </a:r>
            <a:r>
              <a:rPr lang="zh-CN" altLang="en-US" dirty="0">
                <a:latin typeface="+mn-ea"/>
              </a:rPr>
              <a:t>沙漠中,骆驼对水源有一种特殊的敏感,依此常能找到水。在固定和半固定民和草原地区,道路少但比较顺直,变迁不大,只要保持了总的行进方向,便</a:t>
            </a:r>
            <a:r>
              <a:rPr lang="zh-CN" altLang="en-US" dirty="0" smtClean="0">
                <a:latin typeface="+mn-ea"/>
              </a:rPr>
              <a:t>可一直走</a:t>
            </a:r>
            <a:r>
              <a:rPr lang="zh-CN" altLang="en-US" dirty="0">
                <a:latin typeface="+mn-ea"/>
              </a:rPr>
              <a:t>下去。在沙漠地区,还应注意不要受海市蜃的迷惑。 求救时,夜间可在高处燃点火堆;白天可燃烟,在火上放上青草,就会发出白烟, </a:t>
            </a:r>
            <a:r>
              <a:rPr lang="zh-CN" altLang="en-US" dirty="0" smtClean="0">
                <a:latin typeface="+mn-ea"/>
              </a:rPr>
              <a:t>每隔十</a:t>
            </a:r>
            <a:r>
              <a:rPr lang="zh-CN" altLang="en-US" dirty="0">
                <a:latin typeface="+mn-ea"/>
              </a:rPr>
              <a:t>秒钟放一次青草(每分钟六次,这是世界通用的救难信号)。也可在易被空中、 地面发现的地方,用石块摆放 </a:t>
            </a:r>
            <a:r>
              <a:rPr lang="en-US" altLang="zh-CN" dirty="0">
                <a:latin typeface="+mn-ea"/>
              </a:rPr>
              <a:t>S</a:t>
            </a:r>
            <a:r>
              <a:rPr lang="zh-CN" altLang="en-US" dirty="0">
                <a:latin typeface="+mn-ea"/>
              </a:rPr>
              <a:t>OS的求援标记。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flipH="1">
            <a:off x="6628380" y="0"/>
            <a:ext cx="5563619" cy="10414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flipH="1">
            <a:off x="0" y="6389412"/>
            <a:ext cx="3244430" cy="4685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74370" y="518160"/>
            <a:ext cx="25700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被蛇咬伤后救生</a:t>
            </a:r>
          </a:p>
        </p:txBody>
      </p:sp>
      <p:sp>
        <p:nvSpPr>
          <p:cNvPr id="4" name="矩形 3"/>
          <p:cNvSpPr/>
          <p:nvPr/>
        </p:nvSpPr>
        <p:spPr>
          <a:xfrm>
            <a:off x="417830" y="1060450"/>
            <a:ext cx="11278870" cy="53727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885190" y="1176655"/>
            <a:ext cx="104216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 dirty="0"/>
              <a:t> </a:t>
            </a:r>
            <a:r>
              <a:rPr lang="zh-CN" altLang="en-US" sz="2400" dirty="0" smtClean="0"/>
              <a:t>      </a:t>
            </a:r>
            <a:r>
              <a:rPr lang="zh-CN" altLang="en-US" sz="2000" dirty="0" smtClean="0"/>
              <a:t>一旦</a:t>
            </a:r>
            <a:r>
              <a:rPr lang="zh-CN" altLang="en-US" sz="2000" dirty="0"/>
              <a:t>被蛇咬伤,首先应分清是无毒蛇还是有毒蛇。如确系无毒蛇咬伤(一般在 15 分钟内没有什么反应),可按一般外伤处理。若无法判断,则应按毒蛇咬伤处理。被</a:t>
            </a:r>
            <a:r>
              <a:rPr lang="zh-CN" altLang="en-US" sz="2000" dirty="0" smtClean="0"/>
              <a:t>毒蛇</a:t>
            </a:r>
            <a:r>
              <a:rPr lang="zh-CN" altLang="en-US" sz="2000" dirty="0"/>
              <a:t>咬伤后,千万不要惊慌失措和奔跑,而应使伤口部位尽量放在最低位置,保持</a:t>
            </a:r>
            <a:r>
              <a:rPr lang="zh-CN" altLang="en-US" sz="2000" dirty="0" smtClean="0"/>
              <a:t>局部的相对</a:t>
            </a:r>
            <a:r>
              <a:rPr lang="zh-CN" altLang="en-US" sz="2000" dirty="0"/>
              <a:t>固定,以缓解蛇毒在人体内扩散和吸收;立即用柔软的绳子、布条或者就近拾取</a:t>
            </a:r>
            <a:r>
              <a:rPr lang="zh-CN" altLang="en-US" sz="2000" dirty="0" smtClean="0"/>
              <a:t>适用</a:t>
            </a:r>
            <a:r>
              <a:rPr lang="zh-CN" altLang="en-US" sz="2000" dirty="0"/>
              <a:t>的植物茎、叶,在伤口近心处2~10厘米处结扎,松紧程度以能阻断淋巴和静脉血的</a:t>
            </a:r>
            <a:r>
              <a:rPr lang="zh-CN" altLang="en-US" sz="2000" dirty="0" smtClean="0"/>
              <a:t>回流</a:t>
            </a:r>
            <a:r>
              <a:rPr lang="zh-CN" altLang="en-US" sz="2000" dirty="0"/>
              <a:t>,而又不影响动脉血流为宜。结扎的动作要迅速,最好在受伤后3 ~ 5分钟内完成,</a:t>
            </a:r>
            <a:r>
              <a:rPr lang="zh-CN" altLang="en-US" sz="2000" dirty="0" smtClean="0"/>
              <a:t>以后</a:t>
            </a:r>
            <a:r>
              <a:rPr lang="zh-CN" altLang="en-US" sz="2000" dirty="0"/>
              <a:t>每隔15 ~ </a:t>
            </a:r>
            <a:r>
              <a:rPr lang="zh-CN" altLang="en-US" sz="2000" dirty="0" smtClean="0"/>
              <a:t>20分钟</a:t>
            </a:r>
            <a:r>
              <a:rPr lang="zh-CN" altLang="en-US" sz="2000" dirty="0"/>
              <a:t>放松1~2分钟,以免被扎肢体因血阻而坏死;结扎后,用清水、</a:t>
            </a:r>
            <a:r>
              <a:rPr lang="zh-CN" altLang="en-US" sz="2000" dirty="0" smtClean="0"/>
              <a:t>冷开水</a:t>
            </a:r>
            <a:r>
              <a:rPr lang="zh-CN" altLang="en-US" sz="2000" dirty="0"/>
              <a:t>加盐或肥皂水冲洗伤口,再用小刀挑开伤口数处,以便排出毒液,但要避免伤及血管</a:t>
            </a:r>
            <a:r>
              <a:rPr lang="zh-CN" altLang="en-US" sz="2000" dirty="0" smtClean="0"/>
              <a:t>。必要</a:t>
            </a:r>
            <a:r>
              <a:rPr lang="zh-CN" altLang="en-US" sz="2000" dirty="0"/>
              <a:t>时可直接用嘴吸吮伤口排毒,边吸边吐,每次都要用清水漱口,以免中毒。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4684837"/>
            <a:ext cx="12192000" cy="217316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609782" y="71110"/>
            <a:ext cx="305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寻找</a:t>
            </a:r>
            <a:r>
              <a:rPr lang="zh-CN" altLang="en-US" sz="2800" dirty="0" smtClean="0"/>
              <a:t>食物</a:t>
            </a:r>
            <a:r>
              <a:rPr lang="zh-CN" altLang="en-US" sz="2800" dirty="0"/>
              <a:t>的方法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0645" y="520700"/>
            <a:ext cx="12111355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        </a:t>
            </a:r>
            <a:r>
              <a:rPr lang="en-US" altLang="zh-CN" dirty="0" smtClean="0"/>
              <a:t> </a:t>
            </a:r>
            <a:r>
              <a:rPr lang="zh-CN" altLang="en-US" sz="2000" dirty="0" smtClean="0"/>
              <a:t>野外</a:t>
            </a:r>
            <a:r>
              <a:rPr lang="zh-CN" altLang="en-US" sz="2000" dirty="0"/>
              <a:t>生存获取食物的途径主要有两种：一种是猎捕野生动物，另一种是采集</a:t>
            </a:r>
            <a:r>
              <a:rPr lang="zh-CN" altLang="en-US" sz="2000" dirty="0" smtClean="0"/>
              <a:t>野生植物</a:t>
            </a:r>
            <a:r>
              <a:rPr lang="zh-CN" altLang="en-US" sz="2000" dirty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      </a:t>
            </a:r>
            <a:r>
              <a:rPr lang="zh-CN" altLang="en-US" sz="2000" dirty="0"/>
              <a:t>目前，世界上人们在食用的昆虫有蜗牛、蚯蚓、蚂蚁、</a:t>
            </a:r>
            <a:r>
              <a:rPr lang="zh-CN" altLang="en-US" sz="2000" dirty="0" smtClean="0"/>
              <a:t>知了、</a:t>
            </a:r>
            <a:r>
              <a:rPr lang="zh-CN" altLang="en-US" sz="2000" dirty="0"/>
              <a:t>蟋蟀</a:t>
            </a:r>
            <a:r>
              <a:rPr lang="zh-CN" altLang="en-US" sz="2000" dirty="0" smtClean="0"/>
              <a:t>、蝴蝶</a:t>
            </a:r>
            <a:r>
              <a:rPr lang="zh-CN" altLang="en-US" sz="2000" dirty="0"/>
              <a:t>、</a:t>
            </a:r>
            <a:r>
              <a:rPr lang="zh-CN" altLang="en-US" sz="2000" dirty="0" smtClean="0"/>
              <a:t>蝗虫、</a:t>
            </a:r>
            <a:r>
              <a:rPr lang="zh-CN" altLang="en-US" sz="2000" dirty="0"/>
              <a:t>蚱</a:t>
            </a:r>
            <a:r>
              <a:rPr lang="zh-CN" altLang="en-US" sz="2000" dirty="0" smtClean="0"/>
              <a:t>猛等</a:t>
            </a:r>
            <a:r>
              <a:rPr lang="zh-CN" altLang="en-US" sz="2000" dirty="0"/>
              <a:t>。人们对吃昆虫虽然不习惯，甚至</a:t>
            </a:r>
            <a:r>
              <a:rPr lang="zh-CN" altLang="en-US" sz="2000" dirty="0" smtClean="0"/>
              <a:t>感到</a:t>
            </a:r>
            <a:r>
              <a:rPr lang="zh-CN" altLang="en-US" sz="2000" dirty="0"/>
              <a:t>厌恶，但在万不得已的情况下，为维持生命，保持战斗力，继而完成任务，不 防一试等</a:t>
            </a:r>
            <a:r>
              <a:rPr lang="zh-CN" altLang="en-US" sz="2000" dirty="0" smtClean="0"/>
              <a:t>。但是</a:t>
            </a:r>
            <a:r>
              <a:rPr lang="zh-CN" altLang="en-US" sz="2000" dirty="0"/>
              <a:t>应注意，一定要煮熟或烤</a:t>
            </a:r>
            <a:r>
              <a:rPr lang="zh-CN" altLang="en-US" sz="2000" dirty="0" smtClean="0"/>
              <a:t>透，以免昆虫</a:t>
            </a:r>
            <a:r>
              <a:rPr lang="zh-CN" altLang="en-US" sz="2000" dirty="0"/>
              <a:t>体内的寄生虫进入人体，导致中毒或得病。食用</a:t>
            </a:r>
            <a:r>
              <a:rPr lang="zh-CN" altLang="en-US" sz="2000" dirty="0" smtClean="0"/>
              <a:t>前，对</a:t>
            </a:r>
            <a:r>
              <a:rPr lang="zh-CN" altLang="en-US" sz="2000" dirty="0"/>
              <a:t>大型昆虫，</a:t>
            </a:r>
            <a:r>
              <a:rPr lang="zh-CN" altLang="en-US" sz="2000" dirty="0" smtClean="0"/>
              <a:t>如蟋蟀</a:t>
            </a:r>
            <a:r>
              <a:rPr lang="zh-CN" altLang="en-US" sz="2000" dirty="0"/>
              <a:t>、蝗虫等，要先去掉翅膀和小腿，因为腿毛会刺激消化道，某些种类的幼虫的</a:t>
            </a:r>
            <a:r>
              <a:rPr lang="zh-CN" altLang="en-US" sz="2000" dirty="0" smtClean="0"/>
              <a:t>纤毛</a:t>
            </a:r>
            <a:r>
              <a:rPr lang="zh-CN" altLang="en-US" sz="2000" dirty="0"/>
              <a:t>会引起皮疹。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      </a:t>
            </a:r>
            <a:r>
              <a:rPr lang="zh-CN" altLang="en-US" sz="2000" dirty="0"/>
              <a:t>可食野生植物包括可食的野果、野菜、藻类、地衣、蘑菇等。野菜可生食、炒食、煮食或</a:t>
            </a:r>
            <a:r>
              <a:rPr lang="zh-CN" altLang="en-US" sz="2000" dirty="0" smtClean="0"/>
              <a:t>通过煮</a:t>
            </a:r>
            <a:r>
              <a:rPr lang="zh-CN" altLang="en-US" sz="2000" dirty="0"/>
              <a:t>浸食用。采食蘑菇（菌）类植物时，要注意这类植物</a:t>
            </a:r>
            <a:r>
              <a:rPr lang="zh-CN" altLang="en-US" sz="2000" dirty="0" smtClean="0"/>
              <a:t>内含</a:t>
            </a:r>
            <a:r>
              <a:rPr lang="zh-CN" altLang="en-US" sz="2000" dirty="0"/>
              <a:t>脂肪、碳水化合物以及蛋白质，营养价值很高， 味道也比较好，但有些蘑菇有毒，误食</a:t>
            </a:r>
            <a:r>
              <a:rPr lang="zh-CN" altLang="en-US" sz="2000" dirty="0" smtClean="0"/>
              <a:t>时，轻</a:t>
            </a:r>
            <a:r>
              <a:rPr lang="zh-CN" altLang="en-US" sz="2000" dirty="0"/>
              <a:t>者</a:t>
            </a:r>
            <a:r>
              <a:rPr lang="zh-CN" altLang="en-US" sz="2000" dirty="0" smtClean="0"/>
              <a:t>出现中毒</a:t>
            </a:r>
            <a:r>
              <a:rPr lang="zh-CN" altLang="en-US" sz="2000" dirty="0"/>
              <a:t>症状，重者致人丧命。因此要善于识别有毒蘑 菇。有毒蘑菇：一是长有白色菌褶，茎干茎部</a:t>
            </a:r>
            <a:r>
              <a:rPr lang="zh-CN" altLang="en-US" sz="2000" dirty="0" smtClean="0"/>
              <a:t>有菌托以及</a:t>
            </a:r>
            <a:r>
              <a:rPr lang="zh-CN" altLang="en-US" sz="2000" dirty="0"/>
              <a:t>带菌环茎干的菌类；二是</a:t>
            </a:r>
            <a:r>
              <a:rPr lang="zh-CN" altLang="en-US" sz="2000" dirty="0" smtClean="0"/>
              <a:t>腐败</a:t>
            </a:r>
            <a:r>
              <a:rPr lang="zh-CN" altLang="en-US" sz="2000" dirty="0"/>
              <a:t>的菌类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</a:t>
            </a:r>
            <a:r>
              <a:rPr lang="zh-CN" altLang="en-US" sz="2000" dirty="0" smtClean="0"/>
              <a:t>通常</a:t>
            </a:r>
            <a:r>
              <a:rPr lang="zh-CN" altLang="en-US" sz="2000" dirty="0"/>
              <a:t>将采集到的植物割开一个小口子，放进一小撮盐，然后</a:t>
            </a:r>
            <a:r>
              <a:rPr lang="zh-CN" altLang="en-US" sz="2000" dirty="0" smtClean="0"/>
              <a:t>仔细观察</a:t>
            </a:r>
            <a:r>
              <a:rPr lang="zh-CN" altLang="en-US" sz="2000" dirty="0"/>
              <a:t>是否改变原来的颜色，通常变色的植物不能食用</a:t>
            </a:r>
            <a:r>
              <a:rPr lang="zh-CN" altLang="en-US" sz="2000" dirty="0" smtClean="0"/>
              <a:t>。检验</a:t>
            </a:r>
            <a:r>
              <a:rPr lang="zh-CN" altLang="en-US" sz="2000" dirty="0"/>
              <a:t>植物能否食用时，还可做个小试验，稍稍挤榨一些汁液涂在体表（如前上臂、 肘部）等敏感部位，如起疹或肿胀不适时，就不能食用。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flipH="1">
            <a:off x="6628380" y="0"/>
            <a:ext cx="5563619" cy="10414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flipH="1">
            <a:off x="0" y="6389412"/>
            <a:ext cx="3244430" cy="4685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74370" y="454660"/>
            <a:ext cx="24536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抓捕动物</a:t>
            </a:r>
          </a:p>
        </p:txBody>
      </p:sp>
      <p:sp>
        <p:nvSpPr>
          <p:cNvPr id="4" name="矩形 3"/>
          <p:cNvSpPr/>
          <p:nvPr/>
        </p:nvSpPr>
        <p:spPr>
          <a:xfrm>
            <a:off x="417830" y="1060450"/>
            <a:ext cx="11278870" cy="53727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46100" y="1176655"/>
            <a:ext cx="10947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/>
              <a:t> </a:t>
            </a:r>
            <a:r>
              <a:rPr lang="zh-CN" altLang="en-US" sz="2000" dirty="0"/>
              <a:t>1.猎兽 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 smtClean="0"/>
              <a:t>       猎</a:t>
            </a:r>
            <a:r>
              <a:rPr lang="zh-CN" altLang="en-US" sz="2000" dirty="0"/>
              <a:t>兽前应当向当地居民了解动物的习性和捕获的方法,对大型动物通常采用</a:t>
            </a:r>
            <a:r>
              <a:rPr lang="zh-CN" altLang="en-US" sz="2000" dirty="0" smtClean="0"/>
              <a:t>枪杀的</a:t>
            </a:r>
            <a:r>
              <a:rPr lang="zh-CN" altLang="en-US" sz="2000" dirty="0"/>
              <a:t>方法猎获,对小型毛皮动物可采取下述方法捕获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 smtClean="0"/>
              <a:t>       </a:t>
            </a:r>
            <a:r>
              <a:rPr lang="zh-CN" altLang="en-US" sz="2000" dirty="0"/>
              <a:t>(1)压</a:t>
            </a:r>
            <a:r>
              <a:rPr lang="zh-CN" altLang="en-US" sz="2000" dirty="0" smtClean="0"/>
              <a:t>猎  采用</a:t>
            </a:r>
            <a:r>
              <a:rPr lang="zh-CN" altLang="en-US" sz="2000" dirty="0"/>
              <a:t>石板、土板、冰板或木板上压重物作为压拍子。用木将压拍 子一端支起,木棍上设置机关加挂诱饵,当小动物取食时,即可被压拍子压住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 smtClean="0"/>
              <a:t>       (</a:t>
            </a:r>
            <a:r>
              <a:rPr lang="zh-CN" altLang="en-US" sz="2000" dirty="0"/>
              <a:t>2)套</a:t>
            </a:r>
            <a:r>
              <a:rPr lang="zh-CN" altLang="en-US" sz="2000" dirty="0" smtClean="0"/>
              <a:t>猎  采用</a:t>
            </a:r>
            <a:r>
              <a:rPr lang="zh-CN" altLang="en-US" sz="2000" dirty="0"/>
              <a:t>各种绳索、钢丝,一端做一活套圈,另一端系在树干、草棵或石 头等物体上。套子可下在动物经常出没的地方,应保证使活套圈的平面与动物活动路线 垂直,其大小和距离地面的高度要根据所猎动物的大小而定,以能套住动物的头部为宜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 smtClean="0"/>
              <a:t>       (</a:t>
            </a:r>
            <a:r>
              <a:rPr lang="zh-CN" altLang="en-US" sz="2000" dirty="0"/>
              <a:t>3)竹筒诱猎 </a:t>
            </a:r>
            <a:r>
              <a:rPr lang="zh-CN" altLang="en-US" sz="2000" dirty="0" smtClean="0"/>
              <a:t> 主要</a:t>
            </a:r>
            <a:r>
              <a:rPr lang="zh-CN" altLang="en-US" sz="2000" dirty="0"/>
              <a:t>用于猎获地面活动的小动物,如田鼠、早獭、黄鼬等。</a:t>
            </a:r>
            <a:r>
              <a:rPr lang="zh-CN" altLang="en-US" sz="2000" dirty="0" smtClean="0"/>
              <a:t>竹筒</a:t>
            </a:r>
            <a:r>
              <a:rPr lang="zh-CN" altLang="en-US" sz="2000" dirty="0"/>
              <a:t>宜选用内径略大于猎捕动物,长65厘米左右的竹节做成。</a:t>
            </a:r>
            <a:r>
              <a:rPr lang="zh-CN" altLang="en-US" sz="2000" dirty="0" smtClean="0"/>
              <a:t>竹筒斜</a:t>
            </a:r>
            <a:r>
              <a:rPr lang="zh-CN" altLang="en-US" sz="2000" dirty="0"/>
              <a:t>埋于地下,倾斜 45度左右,</a:t>
            </a:r>
            <a:r>
              <a:rPr lang="zh-CN" altLang="en-US" sz="2000" dirty="0" smtClean="0"/>
              <a:t>竹筒上口</a:t>
            </a:r>
            <a:r>
              <a:rPr lang="zh-CN" altLang="en-US" sz="2000" dirty="0"/>
              <a:t>与地面平,筒内壁必须光滑,将诱饵</a:t>
            </a:r>
            <a:r>
              <a:rPr lang="zh-CN" altLang="en-US" sz="2000" dirty="0" smtClean="0"/>
              <a:t>投入筒底</a:t>
            </a:r>
            <a:r>
              <a:rPr lang="zh-CN" altLang="en-US" sz="2000" dirty="0"/>
              <a:t>。当动物</a:t>
            </a:r>
            <a:r>
              <a:rPr lang="zh-CN" altLang="en-US" sz="2000" dirty="0" smtClean="0"/>
              <a:t>进入筒中</a:t>
            </a:r>
            <a:r>
              <a:rPr lang="zh-CN" altLang="en-US" sz="2000" dirty="0"/>
              <a:t>取食时,不易退出而被捕获。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flipH="1">
            <a:off x="6628380" y="0"/>
            <a:ext cx="5563619" cy="10414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flipH="1">
            <a:off x="0" y="6389412"/>
            <a:ext cx="3244430" cy="4685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74370" y="518160"/>
            <a:ext cx="22339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抓捕动物</a:t>
            </a:r>
          </a:p>
        </p:txBody>
      </p:sp>
      <p:sp>
        <p:nvSpPr>
          <p:cNvPr id="4" name="矩形 3"/>
          <p:cNvSpPr/>
          <p:nvPr/>
        </p:nvSpPr>
        <p:spPr>
          <a:xfrm>
            <a:off x="417830" y="1060450"/>
            <a:ext cx="11278870" cy="53727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7830" y="1087755"/>
            <a:ext cx="112788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/>
              <a:t> </a:t>
            </a:r>
            <a:r>
              <a:rPr lang="zh-CN" altLang="en-US" sz="2000" dirty="0"/>
              <a:t>2.捕蛇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/>
              <a:t> </a:t>
            </a:r>
            <a:r>
              <a:rPr lang="zh-CN" altLang="en-US" sz="2000" dirty="0" smtClean="0"/>
              <a:t>       捕</a:t>
            </a:r>
            <a:r>
              <a:rPr lang="zh-CN" altLang="en-US" sz="2000" dirty="0"/>
              <a:t>蛇时应特别注意防止被蛇咬伤,有条件的最好穿戴较厚的高腰鞋子及长筒手套等防护用品。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 smtClean="0"/>
              <a:t>       (</a:t>
            </a:r>
            <a:r>
              <a:rPr lang="zh-CN" altLang="en-US" sz="2000" dirty="0"/>
              <a:t>1)叉捕</a:t>
            </a:r>
            <a:r>
              <a:rPr lang="zh-CN" altLang="en-US" sz="2000" dirty="0" smtClean="0"/>
              <a:t>法  用</a:t>
            </a:r>
            <a:r>
              <a:rPr lang="zh-CN" altLang="en-US" sz="2000" dirty="0"/>
              <a:t>树枝做一个木叉,叉柄的长短以捕蛇者俯身后两手</a:t>
            </a:r>
            <a:r>
              <a:rPr lang="zh-CN" altLang="en-US" sz="2000" dirty="0" smtClean="0"/>
              <a:t>能够捉住蛇的颈部</a:t>
            </a:r>
            <a:r>
              <a:rPr lang="zh-CN" altLang="en-US" sz="2000" dirty="0"/>
              <a:t>为准,叉口的大小以能叉牢蛇的颈部为宜。捕捉时,先叉住蛇的颈部,</a:t>
            </a:r>
            <a:r>
              <a:rPr lang="zh-CN" altLang="en-US" sz="2000" dirty="0" smtClean="0"/>
              <a:t>然后附身以</a:t>
            </a:r>
            <a:r>
              <a:rPr lang="zh-CN" altLang="en-US" sz="2000" dirty="0"/>
              <a:t>胸部抵住叉柄,再用一只手提住蛇头颈部,另一只手握住蛇的后部,即可将</a:t>
            </a:r>
            <a:r>
              <a:rPr lang="zh-CN" altLang="en-US" sz="2000" dirty="0" smtClean="0"/>
              <a:t>蛇捉住。</a:t>
            </a:r>
            <a:endParaRPr lang="zh-CN" altLang="en-US" sz="2000" dirty="0"/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/>
              <a:t> </a:t>
            </a:r>
            <a:r>
              <a:rPr lang="zh-CN" altLang="en-US" sz="2000" dirty="0" smtClean="0"/>
              <a:t>       (</a:t>
            </a:r>
            <a:r>
              <a:rPr lang="zh-CN" altLang="en-US" sz="2000" dirty="0"/>
              <a:t>2)泥压</a:t>
            </a:r>
            <a:r>
              <a:rPr lang="zh-CN" altLang="en-US" sz="2000" dirty="0" smtClean="0"/>
              <a:t>法  对</a:t>
            </a:r>
            <a:r>
              <a:rPr lang="zh-CN" altLang="en-US" sz="2000" dirty="0"/>
              <a:t>一些不大的,在</a:t>
            </a:r>
            <a:r>
              <a:rPr lang="zh-CN" altLang="en-US" sz="2000" dirty="0" smtClean="0"/>
              <a:t>地面或</a:t>
            </a:r>
            <a:r>
              <a:rPr lang="zh-CN" altLang="en-US" sz="2000" dirty="0"/>
              <a:t>石头上活动的蛇,可拿一块大泥</a:t>
            </a:r>
            <a:r>
              <a:rPr lang="zh-CN" altLang="en-US" sz="2000" dirty="0" smtClean="0"/>
              <a:t>用力摔在</a:t>
            </a:r>
            <a:r>
              <a:rPr lang="zh-CN" altLang="en-US" sz="2000" dirty="0"/>
              <a:t>蛇身上,将蛇粘压在地上或石头上,再进行捕捉。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/>
              <a:t> </a:t>
            </a:r>
            <a:r>
              <a:rPr lang="zh-CN" altLang="en-US" sz="2000" dirty="0" smtClean="0"/>
              <a:t>       (</a:t>
            </a:r>
            <a:r>
              <a:rPr lang="zh-CN" altLang="en-US" sz="2000" dirty="0"/>
              <a:t>3)索套</a:t>
            </a:r>
            <a:r>
              <a:rPr lang="zh-CN" altLang="en-US" sz="2000" dirty="0" smtClean="0"/>
              <a:t>法  对</a:t>
            </a:r>
            <a:r>
              <a:rPr lang="zh-CN" altLang="en-US" sz="2000" dirty="0"/>
              <a:t>在乱石上、草丛间或地上翘起头的蛇,可用此法捕捉</a:t>
            </a:r>
            <a:r>
              <a:rPr lang="zh-CN" altLang="en-US" sz="2000" dirty="0" smtClean="0"/>
              <a:t>。取一根竹竿</a:t>
            </a:r>
            <a:r>
              <a:rPr lang="zh-CN" altLang="en-US" sz="2000" dirty="0"/>
              <a:t>,在一端打通一个洞,穿过一条</a:t>
            </a:r>
            <a:r>
              <a:rPr lang="zh-CN" altLang="en-US" sz="2000" dirty="0" smtClean="0"/>
              <a:t>细韧的</a:t>
            </a:r>
            <a:r>
              <a:rPr lang="zh-CN" altLang="en-US" sz="2000" dirty="0"/>
              <a:t>绳子,做成一个活动套圈,用</a:t>
            </a:r>
            <a:r>
              <a:rPr lang="zh-CN" altLang="en-US" sz="2000" dirty="0" smtClean="0"/>
              <a:t>手拿住竹竿</a:t>
            </a:r>
            <a:r>
              <a:rPr lang="zh-CN" altLang="en-US" sz="2000" dirty="0"/>
              <a:t>和绳子的另一端,将活套从蛇的背后迅速套住其头部,随即拉紧活套,缚住蛇颈。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flipH="1">
            <a:off x="6628380" y="0"/>
            <a:ext cx="5563619" cy="10414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flipH="1">
            <a:off x="0" y="6389412"/>
            <a:ext cx="3244430" cy="4685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74370" y="518160"/>
            <a:ext cx="22339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抓捕动物</a:t>
            </a:r>
          </a:p>
        </p:txBody>
      </p:sp>
      <p:sp>
        <p:nvSpPr>
          <p:cNvPr id="4" name="矩形 3"/>
          <p:cNvSpPr/>
          <p:nvPr/>
        </p:nvSpPr>
        <p:spPr>
          <a:xfrm>
            <a:off x="417830" y="1060450"/>
            <a:ext cx="11278870" cy="53727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7830" y="1087755"/>
            <a:ext cx="1127887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/>
              <a:t>3.</a:t>
            </a:r>
            <a:r>
              <a:rPr lang="zh-CN" altLang="en-US" dirty="0" smtClean="0"/>
              <a:t>捕鱼</a:t>
            </a:r>
            <a:endParaRPr lang="en-US" altLang="zh-CN" dirty="0" smtClean="0"/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zh-CN" altLang="en-US" dirty="0" smtClean="0"/>
              <a:t>有</a:t>
            </a:r>
            <a:r>
              <a:rPr lang="zh-CN" altLang="en-US" dirty="0"/>
              <a:t>水域的地方,食物通常不难解决,海、河、湖、塘内栖息着各种各样的</a:t>
            </a:r>
            <a:r>
              <a:rPr lang="zh-CN" altLang="en-US" dirty="0" smtClean="0"/>
              <a:t>鱼类，这些</a:t>
            </a:r>
            <a:r>
              <a:rPr lang="zh-CN" altLang="en-US" dirty="0"/>
              <a:t>鱼大部分都是</a:t>
            </a:r>
            <a:r>
              <a:rPr lang="zh-CN" altLang="en-US" dirty="0" smtClean="0"/>
              <a:t>可以食用</a:t>
            </a:r>
            <a:r>
              <a:rPr lang="zh-CN" altLang="en-US" dirty="0"/>
              <a:t>的。首先要用“看”“闻”“听”等方法来判明水中是否有鱼。“看” 是看水质和颜色,凡是有鱼的水,一般清中带浊,鱼越多则水越浊。水中有微水</a:t>
            </a:r>
            <a:r>
              <a:rPr lang="zh-CN" altLang="en-US" dirty="0" smtClean="0"/>
              <a:t>波纹或</a:t>
            </a:r>
            <a:r>
              <a:rPr lang="zh-CN" altLang="en-US" dirty="0"/>
              <a:t>由于鱼偶尔跳跃而出现较大波纹,都表明有鱼。“闻”,是闻水味,鱼有腥气,通 过水味散发,以闷热天气腥味最浓。“听”,是听鱼的吃草声,声音越大,则可能鱼越多。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/>
              <a:t> </a:t>
            </a:r>
            <a:r>
              <a:rPr lang="zh-CN" altLang="en-US" dirty="0" smtClean="0"/>
              <a:t>       (</a:t>
            </a:r>
            <a:r>
              <a:rPr lang="zh-CN" altLang="en-US" dirty="0"/>
              <a:t>1)钩钓</a:t>
            </a:r>
            <a:r>
              <a:rPr lang="zh-CN" altLang="en-US" dirty="0" smtClean="0"/>
              <a:t>法  即</a:t>
            </a:r>
            <a:r>
              <a:rPr lang="zh-CN" altLang="en-US" dirty="0"/>
              <a:t>以鱼钩垂钓。没有携带钓鱼工具可以临时制作,如用别针、</a:t>
            </a:r>
            <a:r>
              <a:rPr lang="zh-CN" altLang="en-US" dirty="0" smtClean="0"/>
              <a:t>其他</a:t>
            </a:r>
            <a:r>
              <a:rPr lang="zh-CN" altLang="en-US" dirty="0"/>
              <a:t>可弯曲的金属丝做成钓鱼钩,或用竹子、木头削成钩状,代替鱼钩。也可用鱼骨</a:t>
            </a:r>
            <a:r>
              <a:rPr lang="zh-CN" altLang="en-US" dirty="0" smtClean="0"/>
              <a:t>制作</a:t>
            </a:r>
            <a:r>
              <a:rPr lang="zh-CN" altLang="en-US" dirty="0"/>
              <a:t>鱼钩。钓线可</a:t>
            </a:r>
            <a:r>
              <a:rPr lang="zh-CN" altLang="en-US" dirty="0" smtClean="0"/>
              <a:t>寻找韧性较强</a:t>
            </a:r>
            <a:r>
              <a:rPr lang="zh-CN" altLang="en-US" dirty="0"/>
              <a:t>的植物纤维制作。先将纤维晾干,再用石块捶击使其</a:t>
            </a:r>
            <a:r>
              <a:rPr lang="zh-CN" altLang="en-US" dirty="0" smtClean="0"/>
              <a:t>柔软</a:t>
            </a:r>
            <a:r>
              <a:rPr lang="zh-CN" altLang="en-US" dirty="0"/>
              <a:t>,捻成</a:t>
            </a:r>
            <a:r>
              <a:rPr lang="zh-CN" altLang="en-US" dirty="0" smtClean="0"/>
              <a:t>强韧的</a:t>
            </a:r>
            <a:r>
              <a:rPr lang="zh-CN" altLang="en-US" dirty="0"/>
              <a:t>钓线。鱼竿可用竹子和树木的枝条代替。小石子等物可代替钩坠(</a:t>
            </a:r>
            <a:r>
              <a:rPr lang="zh-CN" altLang="en-US" dirty="0" smtClean="0"/>
              <a:t>安放</a:t>
            </a:r>
            <a:r>
              <a:rPr lang="zh-CN" altLang="en-US" dirty="0"/>
              <a:t>在距离鱼钩10~15厘米处)。禽鸟的羽毛、树皮以及玉米秆,都可以制成浮子</a:t>
            </a:r>
            <a:r>
              <a:rPr lang="zh-CN" altLang="en-US" dirty="0" smtClean="0"/>
              <a:t>。鱼饵</a:t>
            </a:r>
            <a:r>
              <a:rPr lang="zh-CN" altLang="en-US" dirty="0"/>
              <a:t>可用蚯蚓、蜻蜒、蝗虫、牛虻等。在找不到鱼饵的情况下,可用对鱼类有引诱</a:t>
            </a:r>
            <a:r>
              <a:rPr lang="zh-CN" altLang="en-US" dirty="0" smtClean="0"/>
              <a:t>力的</a:t>
            </a:r>
            <a:r>
              <a:rPr lang="zh-CN" altLang="en-US" dirty="0"/>
              <a:t>羽毛、棉球、软塑料等代替。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dirty="0" smtClean="0"/>
              <a:t>       (</a:t>
            </a:r>
            <a:r>
              <a:rPr lang="zh-CN" altLang="en-US" dirty="0"/>
              <a:t>2)网捕</a:t>
            </a:r>
            <a:r>
              <a:rPr lang="zh-CN" altLang="en-US" dirty="0" smtClean="0"/>
              <a:t>法  即</a:t>
            </a:r>
            <a:r>
              <a:rPr lang="zh-CN" altLang="en-US" dirty="0"/>
              <a:t>以渔网捕捉。可以将小块迷彩伪装网对折,制成高度约1.5米, 长度视情况自行确定(单人用短、双人用长)的矩形网,底部加坠,两侧加杆,便</a:t>
            </a:r>
            <a:r>
              <a:rPr lang="zh-CN" altLang="en-US" dirty="0" smtClean="0"/>
              <a:t>制成</a:t>
            </a:r>
            <a:r>
              <a:rPr lang="zh-CN" altLang="en-US" dirty="0"/>
              <a:t>了可在湖泊、河流中抬捞鱼虾的抬网。也可将树枝弯成一个圆框,把汗衫缚在上面, 把底扎紧,即成为一个捞鱼的网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 flipH="1">
            <a:off x="6628380" y="0"/>
            <a:ext cx="5563619" cy="10414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4" cstate="screen"/>
          <a:srcRect/>
          <a:stretch>
            <a:fillRect/>
          </a:stretch>
        </p:blipFill>
        <p:spPr>
          <a:xfrm flipH="1">
            <a:off x="0" y="6389412"/>
            <a:ext cx="3244430" cy="4685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74370" y="518160"/>
            <a:ext cx="4907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抓捕动物</a:t>
            </a:r>
          </a:p>
        </p:txBody>
      </p:sp>
      <p:sp>
        <p:nvSpPr>
          <p:cNvPr id="4" name="矩形 3"/>
          <p:cNvSpPr/>
          <p:nvPr/>
        </p:nvSpPr>
        <p:spPr>
          <a:xfrm>
            <a:off x="417830" y="1060450"/>
            <a:ext cx="11278870" cy="53727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885190" y="1176655"/>
            <a:ext cx="104216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 smtClean="0"/>
              <a:t>       (</a:t>
            </a:r>
            <a:r>
              <a:rPr lang="zh-CN" altLang="en-US" sz="2000" dirty="0"/>
              <a:t>3)标刺</a:t>
            </a:r>
            <a:r>
              <a:rPr lang="zh-CN" altLang="en-US" sz="2000" dirty="0" smtClean="0"/>
              <a:t>法  即</a:t>
            </a:r>
            <a:r>
              <a:rPr lang="zh-CN" altLang="en-US" sz="2000" dirty="0"/>
              <a:t>以标枪刺鱼。还可以用竹、木或刺刀、削尖的兽骨绑在木棍</a:t>
            </a:r>
            <a:r>
              <a:rPr lang="zh-CN" altLang="en-US" sz="2000" dirty="0" smtClean="0"/>
              <a:t>、竹竿</a:t>
            </a:r>
            <a:r>
              <a:rPr lang="zh-CN" altLang="en-US" sz="2000" dirty="0"/>
              <a:t>上做成一柄“鱼叉”,用来叉鱼。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 smtClean="0"/>
              <a:t>       (</a:t>
            </a:r>
            <a:r>
              <a:rPr lang="zh-CN" altLang="en-US" sz="2000" dirty="0"/>
              <a:t>4)混摸</a:t>
            </a:r>
            <a:r>
              <a:rPr lang="zh-CN" altLang="en-US" sz="2000" dirty="0" smtClean="0"/>
              <a:t>法  即</a:t>
            </a:r>
            <a:r>
              <a:rPr lang="zh-CN" altLang="en-US" sz="2000" dirty="0"/>
              <a:t>浑水摸鱼法。在小而浅的池塘中,可以下水用脚或木棍将池</a:t>
            </a:r>
            <a:r>
              <a:rPr lang="zh-CN" altLang="en-US" sz="2000" dirty="0" smtClean="0"/>
              <a:t>底的</a:t>
            </a:r>
            <a:r>
              <a:rPr lang="zh-CN" altLang="en-US" sz="2000" dirty="0"/>
              <a:t>污泥搅起,等到鱼被迫升上水面时,用木棍敲击或用手捉。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000" dirty="0" smtClean="0"/>
              <a:t>       (</a:t>
            </a:r>
            <a:r>
              <a:rPr lang="zh-CN" altLang="en-US" sz="2000" dirty="0"/>
              <a:t>5)迷陷</a:t>
            </a:r>
            <a:r>
              <a:rPr lang="zh-CN" altLang="en-US" sz="2000" dirty="0" smtClean="0"/>
              <a:t>法  在</a:t>
            </a:r>
            <a:r>
              <a:rPr lang="zh-CN" altLang="en-US" sz="2000" dirty="0"/>
              <a:t>河流、湖泊的浅水处,以木桩或网拦成一个迷魂陷阱,入口大、 出口小,像一个易进难出的口袋。也可用布或油纸扎在脸盆、饭锅的口部,中间</a:t>
            </a:r>
            <a:r>
              <a:rPr lang="zh-CN" altLang="en-US" sz="2000" dirty="0" smtClean="0"/>
              <a:t>开小</a:t>
            </a:r>
            <a:r>
              <a:rPr lang="zh-CN" altLang="en-US" sz="2000" dirty="0"/>
              <a:t>洞,内置诱饵,以诱捉小鱼小虾。</a:t>
            </a:r>
          </a:p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2000" dirty="0" smtClean="0"/>
              <a:t>       (</a:t>
            </a:r>
            <a:r>
              <a:rPr lang="en-US" altLang="zh-CN" sz="2000" dirty="0"/>
              <a:t>6</a:t>
            </a:r>
            <a:r>
              <a:rPr lang="zh-CN" altLang="en-US" sz="2000" dirty="0"/>
              <a:t>)戽</a:t>
            </a:r>
            <a:r>
              <a:rPr lang="zh-CN" altLang="en-US" sz="2000" dirty="0" smtClean="0"/>
              <a:t>水法  对</a:t>
            </a:r>
            <a:r>
              <a:rPr lang="zh-CN" altLang="en-US" sz="2000" dirty="0"/>
              <a:t>存水不多的池塘和流量不大的溪水,以截流筑坝的方法把鱼</a:t>
            </a:r>
            <a:r>
              <a:rPr lang="zh-CN" altLang="en-US" sz="2000" dirty="0" smtClean="0"/>
              <a:t>和水分成几</a:t>
            </a:r>
            <a:r>
              <a:rPr lang="zh-CN" altLang="en-US" sz="2000" dirty="0"/>
              <a:t>份,用脸盆等器具将水戽干,以水落鱼出的方法</a:t>
            </a:r>
            <a:r>
              <a:rPr lang="zh-CN" altLang="en-US" sz="2000" dirty="0" smtClean="0"/>
              <a:t>捕鱼。</a:t>
            </a:r>
            <a:endParaRPr lang="zh-CN" alt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4684837"/>
            <a:ext cx="12192000" cy="217316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96545" y="26035"/>
            <a:ext cx="20148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采集植物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522605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000" dirty="0">
                <a:latin typeface="+mn-ea"/>
              </a:rPr>
              <a:t>1淀粉类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ea"/>
              </a:rPr>
              <a:t>       </a:t>
            </a:r>
            <a:r>
              <a:rPr sz="2000" dirty="0" smtClean="0">
                <a:latin typeface="+mn-ea"/>
              </a:rPr>
              <a:t>(</a:t>
            </a:r>
            <a:r>
              <a:rPr sz="2000" dirty="0">
                <a:latin typeface="+mn-ea"/>
              </a:rPr>
              <a:t>1)</a:t>
            </a:r>
            <a:r>
              <a:rPr sz="2000" dirty="0" err="1">
                <a:latin typeface="+mn-ea"/>
              </a:rPr>
              <a:t>白蔹</a:t>
            </a:r>
            <a:r>
              <a:rPr sz="2000" dirty="0">
                <a:latin typeface="+mn-ea"/>
              </a:rPr>
              <a:t>(</a:t>
            </a:r>
            <a:r>
              <a:rPr sz="2000" dirty="0" err="1">
                <a:latin typeface="+mn-ea"/>
              </a:rPr>
              <a:t>山地瓜</a:t>
            </a:r>
            <a:r>
              <a:rPr sz="2000" dirty="0" smtClean="0">
                <a:latin typeface="+mn-ea"/>
              </a:rPr>
              <a:t>)</a:t>
            </a:r>
            <a:r>
              <a:rPr lang="en-US" sz="2000" dirty="0" smtClean="0">
                <a:latin typeface="+mn-ea"/>
              </a:rPr>
              <a:t>  </a:t>
            </a:r>
            <a:r>
              <a:rPr sz="2000" dirty="0" err="1" smtClean="0">
                <a:latin typeface="+mn-ea"/>
              </a:rPr>
              <a:t>产于我国北部</a:t>
            </a:r>
            <a:r>
              <a:rPr sz="2000" dirty="0" err="1">
                <a:latin typeface="+mn-ea"/>
              </a:rPr>
              <a:t>、中部和东部。生长在荒山坡小树林下</a:t>
            </a:r>
            <a:r>
              <a:rPr sz="2000" dirty="0" smtClean="0">
                <a:latin typeface="+mn-ea"/>
              </a:rPr>
              <a:t>、</a:t>
            </a:r>
            <a:r>
              <a:rPr lang="zh-CN" altLang="en-US" sz="2000" dirty="0" smtClean="0">
                <a:latin typeface="+mn-ea"/>
              </a:rPr>
              <a:t>草</a:t>
            </a:r>
            <a:r>
              <a:rPr sz="2000" dirty="0" err="1" smtClean="0">
                <a:latin typeface="+mn-ea"/>
              </a:rPr>
              <a:t>地及田埂旁</a:t>
            </a:r>
            <a:r>
              <a:rPr sz="2000" dirty="0" err="1">
                <a:latin typeface="+mn-ea"/>
              </a:rPr>
              <a:t>,</a:t>
            </a:r>
            <a:r>
              <a:rPr sz="2000" dirty="0" err="1" smtClean="0">
                <a:latin typeface="+mn-ea"/>
              </a:rPr>
              <a:t>其根部块根含淀粉和葡萄糖</a:t>
            </a:r>
            <a:r>
              <a:rPr lang="zh-CN" altLang="en-US" sz="2000" dirty="0" smtClean="0">
                <a:latin typeface="+mn-ea"/>
              </a:rPr>
              <a:t>，</a:t>
            </a:r>
            <a:r>
              <a:rPr sz="2000" dirty="0" err="1" smtClean="0">
                <a:latin typeface="+mn-ea"/>
              </a:rPr>
              <a:t>可采集食用</a:t>
            </a:r>
            <a:r>
              <a:rPr sz="2000" dirty="0">
                <a:latin typeface="+mn-ea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ea"/>
              </a:rPr>
              <a:t>       </a:t>
            </a:r>
            <a:r>
              <a:rPr sz="2000" dirty="0" smtClean="0">
                <a:latin typeface="+mn-ea"/>
              </a:rPr>
              <a:t>(</a:t>
            </a:r>
            <a:r>
              <a:rPr sz="2000" dirty="0">
                <a:latin typeface="+mn-ea"/>
              </a:rPr>
              <a:t>2)</a:t>
            </a:r>
            <a:r>
              <a:rPr sz="2000" dirty="0" err="1">
                <a:latin typeface="+mn-ea"/>
              </a:rPr>
              <a:t>芦苇</a:t>
            </a:r>
            <a:r>
              <a:rPr sz="2000" dirty="0">
                <a:latin typeface="+mn-ea"/>
              </a:rPr>
              <a:t>(</a:t>
            </a:r>
            <a:r>
              <a:rPr sz="2000" dirty="0" err="1">
                <a:latin typeface="+mn-ea"/>
              </a:rPr>
              <a:t>石根草、芦嘴子、苇子</a:t>
            </a:r>
            <a:r>
              <a:rPr sz="2000" dirty="0" smtClean="0">
                <a:latin typeface="+mn-ea"/>
              </a:rPr>
              <a:t>)</a:t>
            </a:r>
            <a:r>
              <a:rPr lang="en-US" sz="2000" dirty="0" smtClean="0">
                <a:latin typeface="+mn-ea"/>
              </a:rPr>
              <a:t>  </a:t>
            </a:r>
            <a:r>
              <a:rPr sz="2000" dirty="0" err="1" smtClean="0">
                <a:latin typeface="+mn-ea"/>
              </a:rPr>
              <a:t>分布遍及我国温带地区</a:t>
            </a:r>
            <a:r>
              <a:rPr sz="2000" dirty="0" err="1">
                <a:latin typeface="+mn-ea"/>
              </a:rPr>
              <a:t>,根部和嫩芽可食用</a:t>
            </a:r>
            <a:r>
              <a:rPr sz="2000" dirty="0" smtClean="0">
                <a:latin typeface="+mn-ea"/>
              </a:rPr>
              <a:t>。</a:t>
            </a:r>
            <a:endParaRPr lang="en-US" sz="20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+mn-ea"/>
              </a:rPr>
              <a:t>2.</a:t>
            </a:r>
            <a:r>
              <a:rPr lang="zh-CN" altLang="en-US" sz="2000" dirty="0">
                <a:latin typeface="+mn-ea"/>
              </a:rPr>
              <a:t>野果类 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(</a:t>
            </a:r>
            <a:r>
              <a:rPr lang="en-US" altLang="zh-CN" sz="2000" dirty="0">
                <a:latin typeface="+mn-ea"/>
              </a:rPr>
              <a:t>1)</a:t>
            </a:r>
            <a:r>
              <a:rPr lang="zh-CN" altLang="en-US" sz="2000" dirty="0">
                <a:latin typeface="+mn-ea"/>
              </a:rPr>
              <a:t>茅</a:t>
            </a:r>
            <a:r>
              <a:rPr lang="zh-CN" altLang="en-US" sz="2000" dirty="0" smtClean="0">
                <a:latin typeface="+mn-ea"/>
              </a:rPr>
              <a:t>莓  广布于</a:t>
            </a:r>
            <a:r>
              <a:rPr lang="zh-CN" altLang="en-US" sz="2000" dirty="0">
                <a:latin typeface="+mn-ea"/>
              </a:rPr>
              <a:t>全国各地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生长在山坡灌木丛中或路旁向阳处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可食用果实及嫩叶。</a:t>
            </a:r>
            <a:r>
              <a:rPr lang="en-US" altLang="zh-CN" sz="2000" dirty="0" smtClean="0">
                <a:latin typeface="+mn-ea"/>
              </a:rPr>
              <a:t>7</a:t>
            </a:r>
            <a:r>
              <a:rPr lang="zh-CN" altLang="en-US" sz="2000" dirty="0" smtClean="0">
                <a:latin typeface="+mn-ea"/>
              </a:rPr>
              <a:t>～</a:t>
            </a:r>
            <a:r>
              <a:rPr lang="en-US" altLang="zh-CN" sz="2000" dirty="0" smtClean="0">
                <a:latin typeface="+mn-ea"/>
              </a:rPr>
              <a:t>8</a:t>
            </a:r>
            <a:r>
              <a:rPr lang="zh-CN" altLang="en-US" sz="2000" dirty="0">
                <a:latin typeface="+mn-ea"/>
              </a:rPr>
              <a:t>月果实成熟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味酸甜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可生食。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(</a:t>
            </a:r>
            <a:r>
              <a:rPr lang="en-US" altLang="zh-CN" sz="2000" dirty="0">
                <a:latin typeface="+mn-ea"/>
              </a:rPr>
              <a:t>2)</a:t>
            </a:r>
            <a:r>
              <a:rPr lang="zh-CN" altLang="en-US" sz="2000" dirty="0" smtClean="0">
                <a:latin typeface="+mn-ea"/>
              </a:rPr>
              <a:t>沙棘  分布</a:t>
            </a:r>
            <a:r>
              <a:rPr lang="zh-CN" altLang="en-US" sz="2000" dirty="0">
                <a:latin typeface="+mn-ea"/>
              </a:rPr>
              <a:t>于华北、西北、西南地区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常成丛生长在河岸的沙地或沙滩上</a:t>
            </a:r>
            <a:r>
              <a:rPr lang="en-US" altLang="zh-CN" sz="2000" dirty="0" smtClean="0">
                <a:latin typeface="+mn-ea"/>
              </a:rPr>
              <a:t>,9</a:t>
            </a:r>
            <a:r>
              <a:rPr lang="zh-CN" altLang="en-US" sz="2000" dirty="0" smtClean="0">
                <a:latin typeface="+mn-ea"/>
              </a:rPr>
              <a:t>～</a:t>
            </a:r>
            <a:r>
              <a:rPr lang="en-US" altLang="zh-CN" sz="2000" dirty="0" smtClean="0">
                <a:latin typeface="+mn-ea"/>
              </a:rPr>
              <a:t>10</a:t>
            </a:r>
            <a:r>
              <a:rPr lang="zh-CN" altLang="en-US" sz="2000" dirty="0">
                <a:latin typeface="+mn-ea"/>
              </a:rPr>
              <a:t>月果实成熟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可生食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味酸而甜</a:t>
            </a:r>
            <a:r>
              <a:rPr lang="zh-CN" altLang="en-US" sz="2000" dirty="0" smtClean="0">
                <a:latin typeface="+mn-ea"/>
              </a:rPr>
              <a:t>。</a:t>
            </a:r>
            <a:endParaRPr lang="en-US" altLang="zh-CN" sz="20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(</a:t>
            </a:r>
            <a:r>
              <a:rPr lang="en-US" altLang="zh-CN" sz="2000" dirty="0">
                <a:latin typeface="+mn-ea"/>
              </a:rPr>
              <a:t>3)</a:t>
            </a:r>
            <a:r>
              <a:rPr lang="zh-CN" altLang="en-US" sz="2000" dirty="0">
                <a:latin typeface="+mn-ea"/>
              </a:rPr>
              <a:t>胡颓子 </a:t>
            </a:r>
            <a:r>
              <a:rPr lang="zh-CN" altLang="en-US" sz="2000" dirty="0" smtClean="0">
                <a:latin typeface="+mn-ea"/>
              </a:rPr>
              <a:t>  分布</a:t>
            </a:r>
            <a:r>
              <a:rPr lang="zh-CN" altLang="en-US" sz="2000" dirty="0">
                <a:latin typeface="+mn-ea"/>
              </a:rPr>
              <a:t>于山东、辽宁、河南、苏、福建、广东、湖南、湖北、</a:t>
            </a:r>
            <a:r>
              <a:rPr lang="zh-CN" altLang="en-US" sz="2000" dirty="0" smtClean="0">
                <a:latin typeface="+mn-ea"/>
              </a:rPr>
              <a:t>四川等</a:t>
            </a:r>
            <a:r>
              <a:rPr lang="zh-CN" altLang="en-US" sz="2000" dirty="0">
                <a:latin typeface="+mn-ea"/>
              </a:rPr>
              <a:t>地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生长在山坡及空旷的地方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可生食果实。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(</a:t>
            </a:r>
            <a:r>
              <a:rPr lang="en-US" altLang="zh-CN" sz="2000" dirty="0">
                <a:latin typeface="+mn-ea"/>
              </a:rPr>
              <a:t>4)</a:t>
            </a:r>
            <a:r>
              <a:rPr lang="zh-CN" altLang="en-US" sz="2000" dirty="0">
                <a:latin typeface="+mn-ea"/>
              </a:rPr>
              <a:t>有些野果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如野山梨、野栗子、榛子、松子、山核桃等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是比较容易识别的</a:t>
            </a:r>
            <a:r>
              <a:rPr lang="zh-CN" altLang="en-US" sz="2000" dirty="0" smtClean="0">
                <a:latin typeface="+mn-ea"/>
              </a:rPr>
              <a:t>。</a:t>
            </a:r>
            <a:endParaRPr lang="en-US" altLang="zh-CN" sz="2000" dirty="0" smtClean="0"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4684837"/>
            <a:ext cx="12192000" cy="217316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96545" y="26035"/>
            <a:ext cx="20148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采集植物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522605"/>
            <a:ext cx="1219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3</a:t>
            </a:r>
            <a:r>
              <a:rPr lang="en-US" altLang="zh-CN" sz="2000" dirty="0">
                <a:latin typeface="+mn-ea"/>
              </a:rPr>
              <a:t>.</a:t>
            </a:r>
            <a:r>
              <a:rPr lang="zh-CN" altLang="en-US" sz="2000" dirty="0">
                <a:latin typeface="+mn-ea"/>
              </a:rPr>
              <a:t>野菜类 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(</a:t>
            </a:r>
            <a:r>
              <a:rPr lang="en-US" altLang="zh-CN" sz="2000" dirty="0">
                <a:latin typeface="+mn-ea"/>
              </a:rPr>
              <a:t>1)</a:t>
            </a:r>
            <a:r>
              <a:rPr lang="zh-CN" altLang="en-US" sz="2000" dirty="0">
                <a:latin typeface="+mn-ea"/>
              </a:rPr>
              <a:t>苦</a:t>
            </a:r>
            <a:r>
              <a:rPr lang="zh-CN" altLang="en-US" sz="2000" dirty="0" smtClean="0">
                <a:latin typeface="+mn-ea"/>
              </a:rPr>
              <a:t>菜  生于</a:t>
            </a:r>
            <a:r>
              <a:rPr lang="zh-CN" altLang="en-US" sz="2000" dirty="0">
                <a:latin typeface="+mn-ea"/>
              </a:rPr>
              <a:t>山野和路边</a:t>
            </a:r>
            <a:r>
              <a:rPr lang="en-US" altLang="zh-CN" sz="2000" dirty="0">
                <a:latin typeface="+mn-ea"/>
              </a:rPr>
              <a:t>,3—8</a:t>
            </a:r>
            <a:r>
              <a:rPr lang="zh-CN" altLang="en-US" sz="2000" dirty="0">
                <a:latin typeface="+mn-ea"/>
              </a:rPr>
              <a:t>月均可采其嫩茎叶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洗净生食。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+mn-ea"/>
              </a:rPr>
              <a:t>       </a:t>
            </a:r>
            <a:r>
              <a:rPr lang="en-US" altLang="zh-CN" sz="2000" dirty="0" smtClean="0">
                <a:latin typeface="+mn-ea"/>
              </a:rPr>
              <a:t>(</a:t>
            </a:r>
            <a:r>
              <a:rPr lang="en-US" altLang="zh-CN" sz="2000" dirty="0">
                <a:latin typeface="+mn-ea"/>
              </a:rPr>
              <a:t>2)</a:t>
            </a:r>
            <a:r>
              <a:rPr lang="zh-CN" altLang="en-US" sz="2000" dirty="0" smtClean="0">
                <a:latin typeface="+mn-ea"/>
              </a:rPr>
              <a:t>蒲公英  生长</a:t>
            </a:r>
            <a:r>
              <a:rPr lang="zh-CN" altLang="en-US" sz="2000" dirty="0">
                <a:latin typeface="+mn-ea"/>
              </a:rPr>
              <a:t>于田野中</a:t>
            </a:r>
            <a:r>
              <a:rPr lang="en-US" altLang="zh-CN" sz="2000" dirty="0">
                <a:latin typeface="+mn-ea"/>
              </a:rPr>
              <a:t>,3—5</a:t>
            </a:r>
            <a:r>
              <a:rPr lang="zh-CN" altLang="en-US" sz="2000" dirty="0">
                <a:latin typeface="+mn-ea"/>
              </a:rPr>
              <a:t>月可采食嫩叶</a:t>
            </a:r>
            <a:r>
              <a:rPr lang="en-US" altLang="zh-CN" sz="2000" dirty="0">
                <a:latin typeface="+mn-ea"/>
              </a:rPr>
              <a:t>,5—8</a:t>
            </a:r>
            <a:r>
              <a:rPr lang="zh-CN" altLang="en-US" sz="2000" dirty="0">
                <a:latin typeface="+mn-ea"/>
              </a:rPr>
              <a:t>月可采花煮汤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(</a:t>
            </a:r>
            <a:r>
              <a:rPr lang="en-US" altLang="zh-CN" sz="2000" dirty="0">
                <a:latin typeface="+mn-ea"/>
              </a:rPr>
              <a:t>3)</a:t>
            </a:r>
            <a:r>
              <a:rPr lang="zh-CN" altLang="en-US" sz="2000" dirty="0" smtClean="0">
                <a:latin typeface="+mn-ea"/>
              </a:rPr>
              <a:t>蕺菜  别名</a:t>
            </a:r>
            <a:r>
              <a:rPr lang="zh-CN" altLang="en-US" sz="2000" dirty="0">
                <a:latin typeface="+mn-ea"/>
              </a:rPr>
              <a:t>鱼腥草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生于水沟边、渠岸、池边及阴湿地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嫩幼苗可作蔬菜吃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(</a:t>
            </a:r>
            <a:r>
              <a:rPr lang="en-US" altLang="zh-CN" sz="2000" dirty="0">
                <a:latin typeface="+mn-ea"/>
              </a:rPr>
              <a:t>4)</a:t>
            </a:r>
            <a:r>
              <a:rPr lang="zh-CN" altLang="en-US" sz="2000" dirty="0" smtClean="0">
                <a:latin typeface="+mn-ea"/>
              </a:rPr>
              <a:t>马齿苋  全草</a:t>
            </a:r>
            <a:r>
              <a:rPr lang="zh-CN" altLang="en-US" sz="2000" dirty="0">
                <a:latin typeface="+mn-ea"/>
              </a:rPr>
              <a:t>可食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味平淡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常生于田野路旁。通常</a:t>
            </a:r>
            <a:r>
              <a:rPr lang="en-US" altLang="zh-CN" sz="2000" dirty="0">
                <a:latin typeface="+mn-ea"/>
              </a:rPr>
              <a:t>5~9</a:t>
            </a:r>
            <a:r>
              <a:rPr lang="zh-CN" altLang="en-US" sz="2000" dirty="0">
                <a:latin typeface="+mn-ea"/>
              </a:rPr>
              <a:t>月中旬采嫩叶茎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烫软后将汁轻轻挤出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加人调料即可食用。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+mn-ea"/>
              </a:rPr>
              <a:t>       (</a:t>
            </a:r>
            <a:r>
              <a:rPr lang="en-US" altLang="zh-CN" sz="2000" dirty="0">
                <a:latin typeface="+mn-ea"/>
              </a:rPr>
              <a:t>5)</a:t>
            </a:r>
            <a:r>
              <a:rPr lang="zh-CN" altLang="en-US" sz="2000" dirty="0">
                <a:latin typeface="+mn-ea"/>
              </a:rPr>
              <a:t>野菜中苋菜、扫帚菜、灰灰菜等均可食用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遍布全国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容易识别</a:t>
            </a:r>
            <a:r>
              <a:rPr lang="zh-CN" altLang="en-US" sz="2000" dirty="0" smtClean="0">
                <a:latin typeface="+mn-ea"/>
              </a:rPr>
              <a:t>。</a:t>
            </a:r>
            <a:endParaRPr lang="en-US" altLang="zh-CN" sz="20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+mn-ea"/>
              </a:rPr>
              <a:t>4.</a:t>
            </a:r>
            <a:r>
              <a:rPr lang="zh-CN" altLang="en-US" sz="2000" dirty="0">
                <a:latin typeface="+mn-ea"/>
              </a:rPr>
              <a:t>蘑菇、海藻类</a:t>
            </a: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       </a:t>
            </a:r>
            <a:r>
              <a:rPr lang="en-US" altLang="zh-CN" sz="2000" dirty="0" smtClean="0">
                <a:latin typeface="+mn-ea"/>
              </a:rPr>
              <a:t>(</a:t>
            </a:r>
            <a:r>
              <a:rPr lang="en-US" altLang="zh-CN" sz="2000" dirty="0">
                <a:latin typeface="+mn-ea"/>
              </a:rPr>
              <a:t>1)</a:t>
            </a:r>
            <a:r>
              <a:rPr lang="zh-CN" altLang="en-US" sz="2000" dirty="0">
                <a:latin typeface="+mn-ea"/>
              </a:rPr>
              <a:t>采蘑菇可在雨后的林中或草地上进行。由于目前还没有完全可靠的方法鉴别有毒与无毒的蘑菇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因此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采食蘑菇时一定要慎重。可以参照有关的蘑菇图谱鉴别蘑菇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或仔细观察蘑菇上被动物或昆虫啃咬过的痕迹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记住这种蘑菇的形状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供以后采摘时参考。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      </a:t>
            </a:r>
            <a:r>
              <a:rPr lang="zh-CN" altLang="en-US" sz="2000" dirty="0" smtClean="0">
                <a:latin typeface="+mn-ea"/>
              </a:rPr>
              <a:t> </a:t>
            </a:r>
            <a:r>
              <a:rPr lang="en-US" altLang="zh-CN" sz="2000" dirty="0" smtClean="0">
                <a:latin typeface="+mn-ea"/>
              </a:rPr>
              <a:t>(</a:t>
            </a:r>
            <a:r>
              <a:rPr lang="en-US" altLang="zh-CN" sz="2000" dirty="0">
                <a:latin typeface="+mn-ea"/>
              </a:rPr>
              <a:t>2)</a:t>
            </a:r>
            <a:r>
              <a:rPr lang="zh-CN" altLang="en-US" sz="2000" dirty="0">
                <a:latin typeface="+mn-ea"/>
              </a:rPr>
              <a:t>海藻生长在海边礁石上或漂浮在海水中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一般无毒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常见的有紫菜、红毛菜、 角叉菜、鸡冠菜、裙带菜等。采食海藻应选用海水中新鲜的海藻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海滩上的海藻常常因为脱离海水而腐败变质</a:t>
            </a:r>
            <a:r>
              <a:rPr lang="en-US" altLang="zh-CN" sz="2000" dirty="0">
                <a:latin typeface="+mn-ea"/>
              </a:rPr>
              <a:t>,</a:t>
            </a:r>
            <a:r>
              <a:rPr lang="zh-CN" altLang="en-US" sz="2000" dirty="0">
                <a:latin typeface="+mn-ea"/>
              </a:rPr>
              <a:t>不宜食用</a:t>
            </a:r>
            <a:r>
              <a:rPr lang="zh-CN" altLang="en-US" sz="2000" dirty="0" smtClean="0">
                <a:latin typeface="+mn-ea"/>
              </a:rPr>
              <a:t>。</a:t>
            </a:r>
            <a:r>
              <a:rPr lang="en-US" sz="2000" dirty="0" smtClean="0"/>
              <a:t>                                                 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61144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129530" y="62210"/>
            <a:ext cx="3823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寻找</a:t>
            </a:r>
            <a:r>
              <a:rPr lang="zh-CN" altLang="en-US" sz="2800" dirty="0" smtClean="0"/>
              <a:t>水源和鉴别水质</a:t>
            </a:r>
            <a:endParaRPr lang="zh-CN" altLang="en-US" sz="2800" dirty="0"/>
          </a:p>
        </p:txBody>
      </p:sp>
      <p:sp>
        <p:nvSpPr>
          <p:cNvPr id="4" name="圆角矩形 3"/>
          <p:cNvSpPr/>
          <p:nvPr/>
        </p:nvSpPr>
        <p:spPr>
          <a:xfrm>
            <a:off x="266700" y="805867"/>
            <a:ext cx="11382375" cy="55606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66701" y="838201"/>
            <a:ext cx="113823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+mn-ea"/>
              </a:rPr>
              <a:t>寻找水源</a:t>
            </a:r>
            <a:endParaRPr lang="en-US" altLang="zh-CN" sz="24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/>
              <a:t>1</a:t>
            </a:r>
            <a:r>
              <a:rPr lang="en-US" altLang="zh-CN" dirty="0"/>
              <a:t>．寻找常见水源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     寻找</a:t>
            </a:r>
            <a:r>
              <a:rPr lang="zh-CN" altLang="en-US" dirty="0"/>
              <a:t>小溪、河流、湖泊、水坑、水井等水源。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2．寻找植物中的储水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     许多</a:t>
            </a:r>
            <a:r>
              <a:rPr lang="zh-CN" altLang="en-US" dirty="0"/>
              <a:t>植物可用来解渴，如北方的黑桦、白桦的树汁，山葡萄的嫩条，酸浆子的根茎； 南方的芭蕉茎、扁担藤等。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     北方</a:t>
            </a:r>
            <a:r>
              <a:rPr lang="zh-CN" altLang="en-US" dirty="0"/>
              <a:t>的初春，在桦树上钻一个深3~4厘米的小孔，插入一根细管（可用白桦树 皮制作），经过这个小孔流入容器中的汁液每晚可达1~2升。白桦树的汁液在</a:t>
            </a:r>
            <a:r>
              <a:rPr lang="zh-CN" altLang="en-US" dirty="0" smtClean="0"/>
              <a:t>空气中</a:t>
            </a:r>
            <a:r>
              <a:rPr lang="zh-CN" altLang="en-US" dirty="0"/>
              <a:t>很快就会发酵，因此应立即饮用。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     西南</a:t>
            </a:r>
            <a:r>
              <a:rPr lang="zh-CN" altLang="en-US" dirty="0"/>
              <a:t>边疆密林中的扁担藤，因其形似扁担而得名。它是一种常年生植物，通常</a:t>
            </a:r>
            <a:r>
              <a:rPr lang="zh-CN" altLang="en-US" dirty="0" smtClean="0"/>
              <a:t>缠绕</a:t>
            </a:r>
            <a:r>
              <a:rPr lang="zh-CN" altLang="en-US" dirty="0"/>
              <a:t>在树干上。砍断藤干后，可以看到条条小筋的断痕，并很快就会流出可供饮用的清水。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       热带</a:t>
            </a:r>
            <a:r>
              <a:rPr lang="zh-CN" altLang="en-US" dirty="0"/>
              <a:t>丛林中还有一种储水竹子，这种竹子通常生长在山沟的两旁，直径10厘米左右， 青翠挺拔，竹节长约50厘米。选择竹子找水时，应先摇摇竹竿听听里面是否有水的声响， 无水响的竹子不必砍。另外，检查竹节外表是否有虫眼，有虫眼的竹节里的水不能喝。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commondata" val="eyJoZGlkIjoiNzI0Mjg3YThmNDQwODFhNDBlM2ZhYjNkOTMwMTQ0MD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第一PPT，www.1ppt.com">
  <a:themeElements>
    <a:clrScheme name="自定义 20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18A00"/>
      </a:accent1>
      <a:accent2>
        <a:srgbClr val="BCCE00"/>
      </a:accent2>
      <a:accent3>
        <a:srgbClr val="218A00"/>
      </a:accent3>
      <a:accent4>
        <a:srgbClr val="BCCE00"/>
      </a:accent4>
      <a:accent5>
        <a:srgbClr val="218A00"/>
      </a:accent5>
      <a:accent6>
        <a:srgbClr val="BCCE00"/>
      </a:accent6>
      <a:hlink>
        <a:srgbClr val="218A00"/>
      </a:hlink>
      <a:folHlink>
        <a:srgbClr val="218A00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159</TotalTime>
  <Words>3364</Words>
  <Application>Microsoft Office PowerPoint</Application>
  <PresentationFormat>自定义</PresentationFormat>
  <Paragraphs>95</Paragraphs>
  <Slides>16</Slides>
  <Notes>16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绿色抽象曲线</dc:title>
  <dc:creator>第一PPT</dc:creator>
  <cp:keywords>www.1ppt.com</cp:keywords>
  <dc:description>www.1ppt.com</dc:description>
  <cp:lastModifiedBy>微软用户</cp:lastModifiedBy>
  <cp:revision>80</cp:revision>
  <dcterms:created xsi:type="dcterms:W3CDTF">2017-09-25T13:59:00Z</dcterms:created>
  <dcterms:modified xsi:type="dcterms:W3CDTF">2024-01-26T02:02:03Z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51D36A67B57346CCAC9457A42A83365F</vt:lpwstr>
  </property>
  <property fmtid="{D5CDD505-2E9C-101B-9397-08002B2CF9AE}" pid="3" name="KSOProductBuildVer">
    <vt:lpwstr>2052-12.1.0.15712</vt:lpwstr>
  </property>
</Properties>
</file>