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63" r:id="rId5"/>
    <p:sldId id="438" r:id="rId6"/>
    <p:sldId id="490" r:id="rId7"/>
    <p:sldId id="491" r:id="rId8"/>
    <p:sldId id="492" r:id="rId9"/>
    <p:sldId id="494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E4D5"/>
    <a:srgbClr val="D4EFFB"/>
    <a:srgbClr val="FEECDA"/>
    <a:srgbClr val="1364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gs" Target="tags/tag44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notesSlide" Target="../notesSlides/notesSlide1.xml"/><Relationship Id="rId8" Type="http://schemas.openxmlformats.org/officeDocument/2006/relationships/slideLayout" Target="../slideLayouts/slideLayout1.xml"/><Relationship Id="rId7" Type="http://schemas.openxmlformats.org/officeDocument/2006/relationships/tags" Target="../tags/tag5.xml"/><Relationship Id="rId6" Type="http://schemas.openxmlformats.org/officeDocument/2006/relationships/image" Target="../media/image2.png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2.xml"/><Relationship Id="rId7" Type="http://schemas.openxmlformats.org/officeDocument/2006/relationships/tags" Target="../tags/tag11.xml"/><Relationship Id="rId6" Type="http://schemas.openxmlformats.org/officeDocument/2006/relationships/tags" Target="../tags/tag10.xml"/><Relationship Id="rId5" Type="http://schemas.openxmlformats.org/officeDocument/2006/relationships/image" Target="../media/image2.png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19.xml"/><Relationship Id="rId7" Type="http://schemas.openxmlformats.org/officeDocument/2006/relationships/tags" Target="../tags/tag18.xml"/><Relationship Id="rId6" Type="http://schemas.openxmlformats.org/officeDocument/2006/relationships/tags" Target="../tags/tag17.xml"/><Relationship Id="rId5" Type="http://schemas.openxmlformats.org/officeDocument/2006/relationships/image" Target="../media/image2.png"/><Relationship Id="rId4" Type="http://schemas.openxmlformats.org/officeDocument/2006/relationships/tags" Target="../tags/tag16.xml"/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image" Target="../media/image2.png"/><Relationship Id="rId4" Type="http://schemas.openxmlformats.org/officeDocument/2006/relationships/tags" Target="../tags/tag23.xml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" Type="http://schemas.openxmlformats.org/officeDocument/2006/relationships/tags" Target="../tags/tag20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1.xml"/><Relationship Id="rId5" Type="http://schemas.openxmlformats.org/officeDocument/2006/relationships/image" Target="../media/image2.png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6.xml"/><Relationship Id="rId5" Type="http://schemas.openxmlformats.org/officeDocument/2006/relationships/image" Target="../media/image2.png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tags" Target="../tags/tag32.xml"/></Relationships>
</file>

<file path=ppt/slides/_rels/slide7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tags" Target="../tags/tag43.xml"/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image" Target="../media/image2.png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00965" y="1630045"/>
            <a:ext cx="7861300" cy="1926590"/>
          </a:xfrm>
          <a:prstGeom prst="rect">
            <a:avLst/>
          </a:prstGeom>
        </p:spPr>
        <p:txBody>
          <a:bodyPr wrap="square">
            <a:noAutofit/>
            <a:extLst>
              <a:ext uri="{4A0BC546-FE56-4ADE-93B0-CB8AF2F6F144}">
                <wpsdc:textFrameExt xmlns:wpsdc="http://www.wps.cn/officeDocument/2022/drawingmlCustomData" type="title"/>
              </a:ext>
            </a:extLst>
          </a:bodyPr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 indent="0" algn="ctr" fontAlgn="auto">
              <a:lnSpc>
                <a:spcPct val="150000"/>
              </a:lnSpc>
            </a:pPr>
            <a:r>
              <a:rPr lang="zh-CN" altLang="en-US" sz="4800" b="1" dirty="0">
                <a:solidFill>
                  <a:srgbClr val="363D44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lang="zh-CN" altLang="en-US" sz="4800" b="1" dirty="0">
              <a:solidFill>
                <a:srgbClr val="363D44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9" name="组合 8"/>
          <p:cNvGrpSpPr/>
          <p:nvPr/>
        </p:nvGrpSpPr>
        <p:grpSpPr>
          <a:xfrm>
            <a:off x="0" y="6453505"/>
            <a:ext cx="12193271" cy="473710"/>
            <a:chOff x="-1" y="10163"/>
            <a:chExt cx="19159" cy="746"/>
          </a:xfrm>
        </p:grpSpPr>
        <p:sp>
          <p:nvSpPr>
            <p:cNvPr id="21" name="矩形 20"/>
            <p:cNvSpPr/>
            <p:nvPr>
              <p:custDataLst>
                <p:tags r:id="rId2"/>
              </p:custDataLst>
            </p:nvPr>
          </p:nvSpPr>
          <p:spPr>
            <a:xfrm>
              <a:off x="-1" y="10210"/>
              <a:ext cx="19159" cy="64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22" name="文本框 21"/>
            <p:cNvSpPr txBox="1"/>
            <p:nvPr>
              <p:custDataLst>
                <p:tags r:id="rId3"/>
              </p:custDataLst>
            </p:nvPr>
          </p:nvSpPr>
          <p:spPr>
            <a:xfrm>
              <a:off x="2140" y="10270"/>
              <a:ext cx="6400" cy="580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800">
                  <a:solidFill>
                    <a:schemeClr val="bg1"/>
                  </a:solidFill>
                  <a:latin typeface="华文行楷" panose="02010800040101010101" charset="-122"/>
                  <a:ea typeface="华文行楷" panose="02010800040101010101" charset="-122"/>
                </a:rPr>
                <a:t>山东科学技术出版社</a:t>
              </a:r>
              <a:endPara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endParaRPr>
            </a:p>
          </p:txBody>
        </p:sp>
        <p:sp>
          <p:nvSpPr>
            <p:cNvPr id="24" name="文本框 23"/>
            <p:cNvSpPr txBox="1"/>
            <p:nvPr>
              <p:custDataLst>
                <p:tags r:id="rId4"/>
              </p:custDataLst>
            </p:nvPr>
          </p:nvSpPr>
          <p:spPr>
            <a:xfrm>
              <a:off x="11740" y="10275"/>
              <a:ext cx="6400" cy="531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zh-CN" altLang="en-US" sz="160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网址：http://www.lkj.com.cn/</a:t>
              </a:r>
              <a:endPara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  <p:pic>
          <p:nvPicPr>
            <p:cNvPr id="6" name="图片 5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8540" y="10163"/>
              <a:ext cx="835" cy="746"/>
            </a:xfrm>
            <a:prstGeom prst="rect">
              <a:avLst/>
            </a:prstGeom>
            <a:noFill/>
          </p:spPr>
        </p:pic>
      </p:grp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308735" y="1704340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学习目标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1545590" y="2675890"/>
            <a:ext cx="9057005" cy="85344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lstStyle/>
          <a:p>
            <a:pPr algn="l">
              <a:lnSpc>
                <a:spcPct val="114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通过实验巩固对葡萄糖、淀粉和蛋白质性质的认识。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219200" y="1442085"/>
            <a:ext cx="1387475" cy="518160"/>
            <a:chOff x="904" y="2630"/>
            <a:chExt cx="2185" cy="816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0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实验用品</a:t>
              </a:r>
              <a:endParaRPr lang="zh-CN" altLang="en-US" sz="20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1190625" y="2426970"/>
            <a:ext cx="9484995" cy="1460500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508000" algn="l" fontAlgn="auto">
              <a:lnSpc>
                <a:spcPct val="150000"/>
              </a:lnSpc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2%AgNO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溶液，2%氨水，5%CuS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溶液，10%NaOH溶液，10%葡萄糖溶液，鸡蛋清溶液，饱和（NH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溶液，浓硝酸，淀粉，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碘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水，20%稀硫酸，试管，试管夹，烧杯，胶头滴管，玻璃棒，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镊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子，纱布，棉线，毛线，酒精灯，火柴，量筒，恒温水浴锅。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93165" y="1038225"/>
            <a:ext cx="1864995" cy="519430"/>
            <a:chOff x="904" y="2630"/>
            <a:chExt cx="2185" cy="818"/>
          </a:xfrm>
        </p:grpSpPr>
        <p:sp>
          <p:nvSpPr>
            <p:cNvPr id="7" name="圆角矩形 6"/>
            <p:cNvSpPr/>
            <p:nvPr>
              <p:custDataLst>
                <p:tags r:id="rId7"/>
              </p:custDataLst>
            </p:nvPr>
          </p:nvSpPr>
          <p:spPr>
            <a:xfrm>
              <a:off x="904" y="2630"/>
              <a:ext cx="2163" cy="816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8"/>
              </p:custDataLst>
            </p:nvPr>
          </p:nvSpPr>
          <p:spPr>
            <a:xfrm>
              <a:off x="1023" y="2723"/>
              <a:ext cx="2066" cy="7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实验</a:t>
              </a:r>
              <a:r>
                <a:rPr lang="zh-CN" altLang="en-US" sz="2400" b="1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</a:rPr>
                <a:t>步骤</a:t>
              </a:r>
              <a:endParaRPr lang="zh-CN" altLang="en-US" sz="2400" b="1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823595" y="1838960"/>
            <a:ext cx="10695305" cy="3206115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实验1：葡萄糖的还原性检验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(1）银镜反应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在洁净的试管中加入1mL 2%AgN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溶液，然后边振荡试管边逐滴滴加2%氨水，至产生的沉淀恰好完全溶解；再加入1mL 10%葡萄糖溶液，振荡后将试管放入热水浴中，观察现象。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(2）费林反应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在洁净的试管中加入2mL 10%NaOH溶液，再加入5滴5% CuS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溶液，得到新制的Cu(OH)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悬浊液；继续加入2mL 10%葡萄糖溶液，加热，观察现象。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68070" y="1492885"/>
            <a:ext cx="10161905" cy="3206115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实验2：淀粉的检验与水解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在一支试管中加入0.5g淀粉和4mL 水，加热煮沸，冷却，滴加2-3滴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碘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，观察现象。在另一支试管中加入0.5g淀粉和4mL 20%稀硫酸，振荡后加热试管3-4min，冷却至室温，再滴加2-3滴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碘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，观察现象。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931545" y="1365250"/>
            <a:ext cx="10329545" cy="3206115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400" b="1" dirty="0">
                <a:solidFill>
                  <a:schemeClr val="accent1">
                    <a:lumMod val="50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实验3：蛋白质的性质</a:t>
            </a:r>
            <a:endParaRPr lang="en-US" altLang="zh-CN" sz="2400" b="1" dirty="0">
              <a:solidFill>
                <a:schemeClr val="accent1">
                  <a:lumMod val="50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实验3-1：用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镊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子夹取一小段棉线，点燃后闻气味并观察现象；再点燃一小段毛线，闻气味并观察现象。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实验3-2：取三支试管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分别在试管里加入2mL鸡蛋清溶液。向第一支试管中滴入几滴浓硝酸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微微加热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观察现象并记录。向第二支试管中加入少量饱和(NH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溶液，然后加入大量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蒸馏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水，观察现象。向第三支试管中加入1mL CuSO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溶液，然后加入大量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蒸馏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水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，观察现象。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/>
      <p:sp>
        <p:nvSpPr>
          <p:cNvPr id="21" name="矩形 20"/>
          <p:cNvSpPr/>
          <p:nvPr/>
        </p:nvSpPr>
        <p:spPr>
          <a:xfrm>
            <a:off x="-635" y="6483350"/>
            <a:ext cx="12192635" cy="406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1358900" y="6521365"/>
            <a:ext cx="4064000" cy="368300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800">
                <a:solidFill>
                  <a:schemeClr val="bg1"/>
                </a:solidFill>
                <a:latin typeface="华文行楷" panose="02010800040101010101" charset="-122"/>
                <a:ea typeface="华文行楷" panose="02010800040101010101" charset="-122"/>
              </a:rPr>
              <a:t>山东科学技术出版社</a:t>
            </a:r>
            <a:endParaRPr lang="zh-CN" altLang="en-US" sz="1800">
              <a:solidFill>
                <a:schemeClr val="bg1"/>
              </a:solidFill>
              <a:latin typeface="华文行楷" panose="02010800040101010101" charset="-122"/>
              <a:ea typeface="华文行楷" panose="02010800040101010101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454900" y="6524540"/>
            <a:ext cx="4064000" cy="337185"/>
          </a:xfrm>
          <a:prstGeom prst="rect">
            <a:avLst/>
          </a:prstGeom>
        </p:spPr>
        <p:txBody>
          <a:bodyPr>
            <a:spAutoFit/>
            <a:extLst>
              <a:ext uri="{4A0BC546-FE56-4ADE-93B0-CB8AF2F6F144}">
                <wpsdc:textFrameExt xmlns:wpsdc="http://www.wps.cn/officeDocument/2022/drawingmlCustomData" type="text"/>
              </a:ext>
            </a:extLst>
          </a:bodyPr>
          <a:p>
            <a:pPr algn="l"/>
            <a:r>
              <a:rPr lang="zh-CN" altLang="en-US" sz="160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rPr>
              <a:t>网址：http://www.lkj.com.cn/</a:t>
            </a:r>
            <a:endParaRPr lang="zh-CN" altLang="en-US" sz="1600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-175260" y="183515"/>
            <a:ext cx="1550290" cy="918210"/>
            <a:chOff x="1235" y="671"/>
            <a:chExt cx="2441" cy="1446"/>
          </a:xfrm>
        </p:grpSpPr>
        <p:sp>
          <p:nvSpPr>
            <p:cNvPr id="26" name="等腰三角形 25"/>
            <p:cNvSpPr/>
            <p:nvPr>
              <p:custDataLst>
                <p:tags r:id="rId1"/>
              </p:custDataLst>
            </p:nvPr>
          </p:nvSpPr>
          <p:spPr>
            <a:xfrm rot="18960000">
              <a:off x="1321" y="1017"/>
              <a:ext cx="1089" cy="1100"/>
            </a:xfrm>
            <a:prstGeom prst="triangle">
              <a:avLst>
                <a:gd name="adj" fmla="val 78681"/>
              </a:avLst>
            </a:prstGeom>
            <a:solidFill>
              <a:srgbClr val="1364A4"/>
            </a:solidFill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1235" y="671"/>
              <a:ext cx="2441" cy="1187"/>
              <a:chOff x="2867" y="4127"/>
              <a:chExt cx="2441" cy="1187"/>
            </a:xfrm>
          </p:grpSpPr>
          <p:sp>
            <p:nvSpPr>
              <p:cNvPr id="28" name="等腰三角形 27"/>
              <p:cNvSpPr/>
              <p:nvPr>
                <p:custDataLst>
                  <p:tags r:id="rId2"/>
                </p:custDataLst>
              </p:nvPr>
            </p:nvSpPr>
            <p:spPr>
              <a:xfrm rot="19080000">
                <a:off x="2867" y="4127"/>
                <a:ext cx="1791" cy="1187"/>
              </a:xfrm>
              <a:prstGeom prst="triangle">
                <a:avLst>
                  <a:gd name="adj" fmla="val 73550"/>
                </a:avLst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  <p:sp>
            <p:nvSpPr>
              <p:cNvPr id="29" name="椭圆 28"/>
              <p:cNvSpPr/>
              <p:nvPr>
                <p:custDataLst>
                  <p:tags r:id="rId3"/>
                </p:custDataLst>
              </p:nvPr>
            </p:nvSpPr>
            <p:spPr>
              <a:xfrm rot="19020000">
                <a:off x="3001" y="5152"/>
                <a:ext cx="2307" cy="57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lumMod val="75000"/>
                </a:schemeClr>
              </a:lnRef>
              <a:fillRef idx="1">
                <a:schemeClr val="accent1"/>
              </a:fillRef>
              <a:effectRef idx="0">
                <a:srgbClr val="FFFFFF"/>
              </a:effectRef>
              <a:fontRef idx="minor">
                <a:schemeClr val="lt1"/>
              </a:fontRef>
            </p:style>
            <p:txBody>
              <a:bodyPr rtlCol="0" anchor="ctr"/>
              <a:p>
                <a:pPr algn="ctr"/>
                <a:endParaRPr lang="zh-CN" altLang="en-US"/>
              </a:p>
            </p:txBody>
          </p:sp>
        </p:grpSp>
      </p:grpSp>
      <p:pic>
        <p:nvPicPr>
          <p:cNvPr id="2" name="图片 1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5422900" y="6439535"/>
            <a:ext cx="530225" cy="473710"/>
          </a:xfrm>
          <a:prstGeom prst="rect">
            <a:avLst/>
          </a:prstGeom>
          <a:noFill/>
        </p:spPr>
      </p:pic>
      <p:sp>
        <p:nvSpPr>
          <p:cNvPr id="6" name="文本框 5"/>
          <p:cNvSpPr txBox="1"/>
          <p:nvPr>
            <p:custDataLst>
              <p:tags r:id="rId6"/>
            </p:custDataLst>
          </p:nvPr>
        </p:nvSpPr>
        <p:spPr>
          <a:xfrm>
            <a:off x="1068070" y="356235"/>
            <a:ext cx="65893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学生实验</a:t>
            </a:r>
            <a:r>
              <a:rPr lang="zh-CN" altLang="en-US"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：</a:t>
            </a:r>
            <a:r>
              <a:rPr sz="2400" b="1" dirty="0">
                <a:solidFill>
                  <a:schemeClr val="tx2">
                    <a:lumMod val="50000"/>
                    <a:lumOff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常见生物分子的性质</a:t>
            </a:r>
            <a:endParaRPr sz="2400" b="1" dirty="0">
              <a:solidFill>
                <a:schemeClr val="tx2">
                  <a:lumMod val="50000"/>
                  <a:lumOff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1175385" y="1748155"/>
            <a:ext cx="9838690" cy="2888615"/>
          </a:xfrm>
          <a:prstGeom prst="roundRect">
            <a:avLst/>
          </a:prstGeom>
          <a:noFill/>
          <a:ln w="63500"/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grpSp>
        <p:nvGrpSpPr>
          <p:cNvPr id="4" name="组合 3"/>
          <p:cNvGrpSpPr/>
          <p:nvPr/>
        </p:nvGrpSpPr>
        <p:grpSpPr>
          <a:xfrm>
            <a:off x="1712595" y="1467485"/>
            <a:ext cx="4064000" cy="516890"/>
            <a:chOff x="13314" y="1834"/>
            <a:chExt cx="6400" cy="814"/>
          </a:xfrm>
        </p:grpSpPr>
        <p:sp>
          <p:nvSpPr>
            <p:cNvPr id="8" name="圆角矩形 7"/>
            <p:cNvSpPr/>
            <p:nvPr>
              <p:custDataLst>
                <p:tags r:id="rId7"/>
              </p:custDataLst>
            </p:nvPr>
          </p:nvSpPr>
          <p:spPr>
            <a:xfrm>
              <a:off x="13314" y="1834"/>
              <a:ext cx="2530" cy="807"/>
            </a:xfrm>
            <a:prstGeom prst="roundRect">
              <a:avLst/>
            </a:prstGeom>
          </p:spPr>
          <p:style>
            <a:lnRef idx="2">
              <a:schemeClr val="accent1">
                <a:lumMod val="75000"/>
              </a:schemeClr>
            </a:lnRef>
            <a:fillRef idx="1">
              <a:schemeClr val="accent1"/>
            </a:fillRef>
            <a:effectRef idx="0">
              <a:srgbClr val="FFFFFF"/>
            </a:effectRef>
            <a:fontRef idx="minor">
              <a:schemeClr val="lt1"/>
            </a:fontRef>
          </p:style>
          <p:txBody>
            <a:bodyPr rtlCol="0" anchor="ctr"/>
            <a:p>
              <a:pPr algn="ctr"/>
              <a:endParaRPr lang="zh-CN" altLang="en-US"/>
            </a:p>
          </p:txBody>
        </p:sp>
        <p:sp>
          <p:nvSpPr>
            <p:cNvPr id="10" name="文本框 9"/>
            <p:cNvSpPr txBox="1"/>
            <p:nvPr>
              <p:custDataLst>
                <p:tags r:id="rId8"/>
              </p:custDataLst>
            </p:nvPr>
          </p:nvSpPr>
          <p:spPr>
            <a:xfrm>
              <a:off x="13314" y="1923"/>
              <a:ext cx="6400" cy="725"/>
            </a:xfrm>
            <a:prstGeom prst="rect">
              <a:avLst/>
            </a:prstGeom>
          </p:spPr>
          <p:txBody>
            <a:bodyPr>
              <a:spAutoFit/>
              <a:extLst>
                <a:ext uri="{4A0BC546-FE56-4ADE-93B0-CB8AF2F6F144}">
                  <wpsdc:textFrameExt xmlns:wpsdc="http://www.wps.cn/officeDocument/2022/drawingmlCustomData" type="text"/>
                </a:ext>
              </a:extLst>
            </a:bodyPr>
            <a:p>
              <a:pPr algn="l"/>
              <a:r>
                <a:rPr lang="en-US" altLang="zh-CN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·</a:t>
              </a:r>
              <a:r>
                <a:rPr lang="zh-CN" altLang="en-US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观察思考</a:t>
              </a:r>
              <a:r>
                <a:rPr lang="en-US" altLang="zh-CN" sz="2400" b="1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charset="-122"/>
                </a:rPr>
                <a:t>·</a:t>
              </a:r>
              <a:endParaRPr lang="en-US" altLang="zh-CN" sz="2400" b="1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</a:endParaRPr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1190625" y="2115185"/>
            <a:ext cx="9701530" cy="2298065"/>
          </a:xfrm>
          <a:prstGeom prst="rect">
            <a:avLst/>
          </a:prstGeom>
          <a:noFill/>
        </p:spPr>
        <p:txBody>
          <a:bodyPr wrap="square" rtlCol="0">
            <a:noAutofit/>
            <a:scene3d>
              <a:camera prst="orthographicFront"/>
              <a:lightRig rig="threePt" dir="t"/>
            </a:scene3d>
            <a:sp3d contourW="12700"/>
          </a:bodyPr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1.葡萄糖的还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原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性实验中使用的费林试剂为新制的Cu(OH)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悬浊液，为什么要现用现制？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2.除</a:t>
            </a:r>
            <a:r>
              <a:rPr lang="zh-CN" altLang="en-US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碘单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质外，是否还有其他区分淀粉和葡萄糖的方法？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457200" algn="l" fontAlgn="auto">
              <a:lnSpc>
                <a:spcPct val="150000"/>
              </a:lnSpc>
            </a:pP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3.蛋白质的盐析实验通常选择(NH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和Na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S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O</a:t>
            </a:r>
            <a:r>
              <a:rPr lang="en-US" altLang="zh-CN" sz="2000" baseline="-25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en-US" altLang="zh-CN" sz="2000" dirty="0">
                <a:solidFill>
                  <a:srgbClr val="40404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溶液，为什么？</a:t>
            </a:r>
            <a:endParaRPr lang="en-US" altLang="zh-CN" sz="2000" dirty="0">
              <a:solidFill>
                <a:srgbClr val="40404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KSO_WM_BEAUTIFY_FLAG" val="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KSO_WM_BEAUTIFY_FLAG" val="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KSO_WM_BEAUTIFY_FLAG" val=""/>
</p:tagLst>
</file>

<file path=ppt/tags/tag42.xml><?xml version="1.0" encoding="utf-8"?>
<p:tagLst xmlns:p="http://schemas.openxmlformats.org/presentationml/2006/main">
  <p:tag name="KSO_WM_BEAUTIFY_FLAG" val=""/>
</p:tagLst>
</file>

<file path=ppt/tags/tag43.xml><?xml version="1.0" encoding="utf-8"?>
<p:tagLst xmlns:p="http://schemas.openxmlformats.org/presentationml/2006/main">
  <p:tag name="KSO_WM_BEAUTIFY_FLAG" val=""/>
</p:tagLst>
</file>

<file path=ppt/tags/tag44.xml><?xml version="1.0" encoding="utf-8"?>
<p:tagLst xmlns:p="http://schemas.openxmlformats.org/presentationml/2006/main">
  <p:tag name="COMMONDATA" val="eyJoZGlkIjoiNmZjMGM2NTdiODU4YWI0ZTBhYjQ1ODVlMTNhMjI5OGYifQ=="/>
</p:tagLst>
</file>

<file path=ppt/tags/tag5.xml><?xml version="1.0" encoding="utf-8"?>
<p:tagLst xmlns:p="http://schemas.openxmlformats.org/presentationml/2006/main">
  <p:tag name="KSO_WM_TEMPLATE_THUMBS_INDEX" val="1、4、7、9、12、16、21、24、25、26、27、30、35、39、42、43"/>
  <p:tag name="KSO_WM_SLIDE_ID" val="custom20204411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4411"/>
  <p:tag name="KSO_WM_SLIDE_LAYOUT" val="a_b"/>
  <p:tag name="KSO_WM_SLIDE_LAYOUT_CNT" val="1_3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WPS">
  <a:themeElements>
    <a:clrScheme name="WPS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4874CB"/>
      </a:accent1>
      <a:accent2>
        <a:srgbClr val="E6724B"/>
      </a:accent2>
      <a:accent3>
        <a:srgbClr val="EFBB1F"/>
      </a:accent3>
      <a:accent4>
        <a:srgbClr val="75BD42"/>
      </a:accent4>
      <a:accent5>
        <a:srgbClr val="30C0B4"/>
      </a:accent5>
      <a:accent6>
        <a:srgbClr val="E05269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1111</Words>
  <Application>WPS 演示</Application>
  <PresentationFormat>宽屏</PresentationFormat>
  <Paragraphs>72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微软雅黑</vt:lpstr>
      <vt:lpstr>华文行楷</vt:lpstr>
      <vt:lpstr>Calibri</vt:lpstr>
      <vt:lpstr>Arial Unicode MS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DELL</dc:creator>
  <cp:lastModifiedBy>WPS_1695177536</cp:lastModifiedBy>
  <cp:revision>86</cp:revision>
  <dcterms:created xsi:type="dcterms:W3CDTF">2023-09-22T08:13:00Z</dcterms:created>
  <dcterms:modified xsi:type="dcterms:W3CDTF">2024-04-07T07:11:19Z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B313FFC23A91402C9C9CFC662BEB7C91_13</vt:lpwstr>
  </property>
  <property fmtid="{D5CDD505-2E9C-101B-9397-08002B2CF9AE}" pid="3" name="KSOProductBuildVer">
    <vt:lpwstr>2052-12.1.0.16417</vt:lpwstr>
  </property>
</Properties>
</file>